
<file path=[Content_Types].xml><?xml version="1.0" encoding="utf-8"?>
<Types xmlns="http://schemas.openxmlformats.org/package/2006/content-types">
  <Default Extension="xml" ContentType="application/xml"/>
  <Default Extension="xlsx" ContentType="application/vnd.openxmlformats-officedocument.spreadsheetml.sheet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7.xml" ContentType="application/vnd.openxmlformats-officedocument.presentationml.tags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tags/tag9.xml" ContentType="application/vnd.openxmlformats-officedocument.presentationml.tags+xml"/>
  <Override PartName="/ppt/notesSlides/notesSlide14.xml" ContentType="application/vnd.openxmlformats-officedocument.presentationml.notesSlide+xml"/>
  <Override PartName="/ppt/tags/tag10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357" r:id="rId3"/>
    <p:sldId id="346" r:id="rId4"/>
    <p:sldId id="351" r:id="rId5"/>
    <p:sldId id="360" r:id="rId6"/>
    <p:sldId id="287" r:id="rId7"/>
    <p:sldId id="394" r:id="rId8"/>
    <p:sldId id="382" r:id="rId9"/>
    <p:sldId id="352" r:id="rId10"/>
    <p:sldId id="343" r:id="rId11"/>
    <p:sldId id="407" r:id="rId12"/>
    <p:sldId id="326" r:id="rId13"/>
    <p:sldId id="361" r:id="rId14"/>
    <p:sldId id="362" r:id="rId15"/>
    <p:sldId id="387" r:id="rId16"/>
    <p:sldId id="408" r:id="rId17"/>
    <p:sldId id="337" r:id="rId18"/>
    <p:sldId id="392" r:id="rId19"/>
    <p:sldId id="409" r:id="rId20"/>
    <p:sldId id="399" r:id="rId21"/>
    <p:sldId id="400" r:id="rId22"/>
    <p:sldId id="401" r:id="rId23"/>
    <p:sldId id="402" r:id="rId24"/>
    <p:sldId id="403" r:id="rId25"/>
    <p:sldId id="405" r:id="rId26"/>
    <p:sldId id="410" r:id="rId27"/>
    <p:sldId id="411" r:id="rId28"/>
    <p:sldId id="412" r:id="rId29"/>
    <p:sldId id="413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DAE24C9-6D74-4588-944A-7D5C4A272FEA}">
          <p14:sldIdLst>
            <p14:sldId id="256"/>
            <p14:sldId id="357"/>
            <p14:sldId id="346"/>
            <p14:sldId id="351"/>
            <p14:sldId id="360"/>
            <p14:sldId id="287"/>
            <p14:sldId id="394"/>
            <p14:sldId id="382"/>
            <p14:sldId id="352"/>
            <p14:sldId id="343"/>
            <p14:sldId id="407"/>
            <p14:sldId id="326"/>
            <p14:sldId id="361"/>
            <p14:sldId id="362"/>
            <p14:sldId id="387"/>
            <p14:sldId id="408"/>
            <p14:sldId id="337"/>
            <p14:sldId id="392"/>
            <p14:sldId id="409"/>
            <p14:sldId id="399"/>
            <p14:sldId id="400"/>
            <p14:sldId id="401"/>
            <p14:sldId id="402"/>
            <p14:sldId id="403"/>
            <p14:sldId id="405"/>
            <p14:sldId id="410"/>
            <p14:sldId id="411"/>
            <p14:sldId id="412"/>
            <p14:sldId id="41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A5A5A5"/>
    <a:srgbClr val="ED7D31"/>
    <a:srgbClr val="167B8F"/>
    <a:srgbClr val="0000FF"/>
    <a:srgbClr val="00FF00"/>
    <a:srgbClr val="003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59" autoAdjust="0"/>
    <p:restoredTop sz="80032" autoAdjust="0"/>
  </p:normalViewPr>
  <p:slideViewPr>
    <p:cSldViewPr snapToGrid="0">
      <p:cViewPr>
        <p:scale>
          <a:sx n="62" d="100"/>
          <a:sy n="62" d="100"/>
        </p:scale>
        <p:origin x="864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40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92.3</c:v>
                </c:pt>
                <c:pt idx="1">
                  <c:v>74.14</c:v>
                </c:pt>
                <c:pt idx="2">
                  <c:v>109.3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7A12-4F04-9F14-5E34D0964FF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7B8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77.77</c:v>
                </c:pt>
                <c:pt idx="1">
                  <c:v>74.5</c:v>
                </c:pt>
                <c:pt idx="2">
                  <c:v>95.03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7A12-4F04-9F14-5E34D0964FF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75.73</c:v>
                </c:pt>
                <c:pt idx="1">
                  <c:v>71.13</c:v>
                </c:pt>
                <c:pt idx="2">
                  <c:v>90.55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7A12-4F04-9F14-5E34D0964FF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7354880"/>
        <c:axId val="1537248928"/>
      </c:barChart>
      <c:catAx>
        <c:axId val="153735488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location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7248928"/>
        <c:crosses val="autoZero"/>
        <c:auto val="1"/>
        <c:lblAlgn val="ctr"/>
        <c:lblOffset val="100"/>
        <c:noMultiLvlLbl val="0"/>
      </c:catAx>
      <c:valAx>
        <c:axId val="15372489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7354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48.0</c:v>
                </c:pt>
                <c:pt idx="1">
                  <c:v>49.0</c:v>
                </c:pt>
                <c:pt idx="2">
                  <c:v>45.0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41-4C9E-8357-F36DE679B1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7B8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53.0</c:v>
                </c:pt>
                <c:pt idx="1">
                  <c:v>45.0</c:v>
                </c:pt>
                <c:pt idx="2">
                  <c:v>43.0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41-4C9E-8357-F36DE679B1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50.0</c:v>
                </c:pt>
                <c:pt idx="1">
                  <c:v>46.0</c:v>
                </c:pt>
                <c:pt idx="2">
                  <c:v>44.0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C41-4C9E-8357-F36DE679B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5050000"/>
        <c:axId val="1580909328"/>
      </c:barChart>
      <c:catAx>
        <c:axId val="158505000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location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0909328"/>
        <c:crosses val="autoZero"/>
        <c:auto val="1"/>
        <c:lblAlgn val="ctr"/>
        <c:lblOffset val="100"/>
        <c:noMultiLvlLbl val="0"/>
      </c:catAx>
      <c:valAx>
        <c:axId val="1580909328"/>
        <c:scaling>
          <c:orientation val="minMax"/>
          <c:max val="12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505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ED7D31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33.49</c:v>
                </c:pt>
                <c:pt idx="1">
                  <c:v>29.43</c:v>
                </c:pt>
                <c:pt idx="2">
                  <c:v>19.57999999999999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DC41-4C9E-8357-F36DE679B11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rgbClr val="167B8F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Sheet1!$C$2:$C$4</c:f>
              <c:numCache>
                <c:formatCode>General</c:formatCode>
                <c:ptCount val="3"/>
                <c:pt idx="0">
                  <c:v>98.63</c:v>
                </c:pt>
                <c:pt idx="1">
                  <c:v>34.03</c:v>
                </c:pt>
                <c:pt idx="2">
                  <c:v>20.99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DC41-4C9E-8357-F36DE679B11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rgbClr val="A5A5A5"/>
            </a:solidFill>
            <a:ln>
              <a:noFill/>
            </a:ln>
            <a:effectLst/>
          </c:spPr>
          <c:invertIfNegative val="0"/>
          <c:cat>
            <c:strRef>
              <c:f>Sheet1!$A$2:$A$4</c:f>
              <c:strCache>
                <c:ptCount val="3"/>
                <c:pt idx="0">
                  <c:v>TX</c:v>
                </c:pt>
                <c:pt idx="1">
                  <c:v>CA</c:v>
                </c:pt>
                <c:pt idx="2">
                  <c:v>NY</c:v>
                </c:pt>
              </c:strCache>
            </c:strRef>
          </c:cat>
          <c:val>
            <c:numRef>
              <c:f>Sheet1!$D$2:$D$4</c:f>
              <c:numCache>
                <c:formatCode>General</c:formatCode>
                <c:ptCount val="3"/>
                <c:pt idx="0">
                  <c:v>100.5</c:v>
                </c:pt>
                <c:pt idx="1">
                  <c:v>47.04</c:v>
                </c:pt>
                <c:pt idx="2">
                  <c:v>45.7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DC41-4C9E-8357-F36DE679B1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8737824"/>
        <c:axId val="1580503664"/>
      </c:barChart>
      <c:catAx>
        <c:axId val="153873782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location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80503664"/>
        <c:crosses val="autoZero"/>
        <c:auto val="1"/>
        <c:lblAlgn val="ctr"/>
        <c:lblOffset val="100"/>
        <c:noMultiLvlLbl val="0"/>
      </c:catAx>
      <c:valAx>
        <c:axId val="158050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33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dirty="0"/>
                  <a:t>MAE (%)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387378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34A1A9A-7E71-484A-B71E-E370F263F493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27019-3E2C-9F43-ABB5-11371903005E}">
      <dgm:prSet phldrT="[Text]" phldr="1"/>
      <dgm:spPr/>
      <dgm:t>
        <a:bodyPr/>
        <a:lstStyle/>
        <a:p>
          <a:endParaRPr lang="en-US" dirty="0"/>
        </a:p>
      </dgm:t>
    </dgm:pt>
    <dgm:pt modelId="{877F8BFC-2F1C-2141-87C5-E3B9A7217913}" type="parTrans" cxnId="{63084ECE-9748-A047-A7CB-0487A3FF1799}">
      <dgm:prSet/>
      <dgm:spPr/>
      <dgm:t>
        <a:bodyPr/>
        <a:lstStyle/>
        <a:p>
          <a:endParaRPr lang="en-US"/>
        </a:p>
      </dgm:t>
    </dgm:pt>
    <dgm:pt modelId="{1B1673F9-A30F-CC47-87D0-5FD706007E93}" type="sibTrans" cxnId="{63084ECE-9748-A047-A7CB-0487A3FF179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208649D6-BDC4-9442-8AAF-EEFBE05E7831}">
      <dgm:prSet phldrT="[Text]" phldr="1"/>
      <dgm:spPr/>
      <dgm:t>
        <a:bodyPr/>
        <a:lstStyle/>
        <a:p>
          <a:endParaRPr lang="en-US" dirty="0"/>
        </a:p>
      </dgm:t>
    </dgm:pt>
    <dgm:pt modelId="{84B7193D-9E7E-1646-9B2D-2E9DDC2E555A}" type="sibTrans" cxnId="{7EB557CA-C93C-4747-BE4B-14B71EC6E417}">
      <dgm:prSet/>
      <dgm:spPr>
        <a:solidFill>
          <a:schemeClr val="accent6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1EB2C7F1-5EBC-0147-AC07-D38E50F3F9F7}" type="parTrans" cxnId="{7EB557CA-C93C-4747-BE4B-14B71EC6E417}">
      <dgm:prSet/>
      <dgm:spPr/>
      <dgm:t>
        <a:bodyPr/>
        <a:lstStyle/>
        <a:p>
          <a:endParaRPr lang="en-US"/>
        </a:p>
      </dgm:t>
    </dgm:pt>
    <dgm:pt modelId="{9F82BA92-D51D-0648-8E57-3091F0C67059}" type="pres">
      <dgm:prSet presAssocID="{934A1A9A-7E71-484A-B71E-E370F263F4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2C38C-0180-5F48-B943-ED9B7EE0B795}" type="pres">
      <dgm:prSet presAssocID="{208649D6-BDC4-9442-8AAF-EEFBE05E7831}" presName="dummy" presStyleCnt="0"/>
      <dgm:spPr/>
    </dgm:pt>
    <dgm:pt modelId="{F962F824-8BE0-9B4C-A2C0-E08C48508564}" type="pres">
      <dgm:prSet presAssocID="{208649D6-BDC4-9442-8AAF-EEFBE05E7831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E8AEE-FA71-2346-A4F2-3FDD5A3E4BE8}" type="pres">
      <dgm:prSet presAssocID="{84B7193D-9E7E-1646-9B2D-2E9DDC2E555A}" presName="sibTrans" presStyleLbl="node1" presStyleIdx="0" presStyleCnt="2" custScaleX="181144"/>
      <dgm:spPr/>
      <dgm:t>
        <a:bodyPr/>
        <a:lstStyle/>
        <a:p>
          <a:endParaRPr lang="en-US"/>
        </a:p>
      </dgm:t>
    </dgm:pt>
    <dgm:pt modelId="{8C86F919-218B-C348-8105-8A0E49DB63C6}" type="pres">
      <dgm:prSet presAssocID="{BEC27019-3E2C-9F43-ABB5-11371903005E}" presName="dummy" presStyleCnt="0"/>
      <dgm:spPr/>
    </dgm:pt>
    <dgm:pt modelId="{A886BD4D-D4F6-C24B-AA09-EF835A61D060}" type="pres">
      <dgm:prSet presAssocID="{BEC27019-3E2C-9F43-ABB5-11371903005E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CCB7E-4972-6B4A-A049-3319C4FA2E42}" type="pres">
      <dgm:prSet presAssocID="{1B1673F9-A30F-CC47-87D0-5FD706007E93}" presName="sibTrans" presStyleLbl="node1" presStyleIdx="1" presStyleCnt="2" custScaleX="157352"/>
      <dgm:spPr/>
      <dgm:t>
        <a:bodyPr/>
        <a:lstStyle/>
        <a:p>
          <a:endParaRPr lang="en-US"/>
        </a:p>
      </dgm:t>
    </dgm:pt>
  </dgm:ptLst>
  <dgm:cxnLst>
    <dgm:cxn modelId="{D1A0D08C-C6EA-5D47-84BF-A4576FE052F9}" type="presOf" srcId="{934A1A9A-7E71-484A-B71E-E370F263F493}" destId="{9F82BA92-D51D-0648-8E57-3091F0C67059}" srcOrd="0" destOrd="0" presId="urn:microsoft.com/office/officeart/2005/8/layout/cycle1"/>
    <dgm:cxn modelId="{2C547FD0-60A4-AE4A-B420-264D1ADB83E2}" type="presOf" srcId="{208649D6-BDC4-9442-8AAF-EEFBE05E7831}" destId="{F962F824-8BE0-9B4C-A2C0-E08C48508564}" srcOrd="0" destOrd="0" presId="urn:microsoft.com/office/officeart/2005/8/layout/cycle1"/>
    <dgm:cxn modelId="{FF6F47AE-7EF8-5846-AC40-D3146F281724}" type="presOf" srcId="{BEC27019-3E2C-9F43-ABB5-11371903005E}" destId="{A886BD4D-D4F6-C24B-AA09-EF835A61D060}" srcOrd="0" destOrd="0" presId="urn:microsoft.com/office/officeart/2005/8/layout/cycle1"/>
    <dgm:cxn modelId="{D171C843-53CC-B945-8D41-7F3CC99AEFA1}" type="presOf" srcId="{84B7193D-9E7E-1646-9B2D-2E9DDC2E555A}" destId="{9E5E8AEE-FA71-2346-A4F2-3FDD5A3E4BE8}" srcOrd="0" destOrd="0" presId="urn:microsoft.com/office/officeart/2005/8/layout/cycle1"/>
    <dgm:cxn modelId="{A6691FB3-8443-F64C-91E0-B663ED27C453}" type="presOf" srcId="{1B1673F9-A30F-CC47-87D0-5FD706007E93}" destId="{86ECCB7E-4972-6B4A-A049-3319C4FA2E42}" srcOrd="0" destOrd="0" presId="urn:microsoft.com/office/officeart/2005/8/layout/cycle1"/>
    <dgm:cxn modelId="{63084ECE-9748-A047-A7CB-0487A3FF1799}" srcId="{934A1A9A-7E71-484A-B71E-E370F263F493}" destId="{BEC27019-3E2C-9F43-ABB5-11371903005E}" srcOrd="1" destOrd="0" parTransId="{877F8BFC-2F1C-2141-87C5-E3B9A7217913}" sibTransId="{1B1673F9-A30F-CC47-87D0-5FD706007E93}"/>
    <dgm:cxn modelId="{7EB557CA-C93C-4747-BE4B-14B71EC6E417}" srcId="{934A1A9A-7E71-484A-B71E-E370F263F493}" destId="{208649D6-BDC4-9442-8AAF-EEFBE05E7831}" srcOrd="0" destOrd="0" parTransId="{1EB2C7F1-5EBC-0147-AC07-D38E50F3F9F7}" sibTransId="{84B7193D-9E7E-1646-9B2D-2E9DDC2E555A}"/>
    <dgm:cxn modelId="{75FD6D8F-0B63-BB43-A18A-42EEC4392923}" type="presParOf" srcId="{9F82BA92-D51D-0648-8E57-3091F0C67059}" destId="{B662C38C-0180-5F48-B943-ED9B7EE0B795}" srcOrd="0" destOrd="0" presId="urn:microsoft.com/office/officeart/2005/8/layout/cycle1"/>
    <dgm:cxn modelId="{8BC8A045-1E52-C843-9767-CDDEC7023DB8}" type="presParOf" srcId="{9F82BA92-D51D-0648-8E57-3091F0C67059}" destId="{F962F824-8BE0-9B4C-A2C0-E08C48508564}" srcOrd="1" destOrd="0" presId="urn:microsoft.com/office/officeart/2005/8/layout/cycle1"/>
    <dgm:cxn modelId="{5906E2F7-8F3E-2847-B195-B0F99492298F}" type="presParOf" srcId="{9F82BA92-D51D-0648-8E57-3091F0C67059}" destId="{9E5E8AEE-FA71-2346-A4F2-3FDD5A3E4BE8}" srcOrd="2" destOrd="0" presId="urn:microsoft.com/office/officeart/2005/8/layout/cycle1"/>
    <dgm:cxn modelId="{33B2A76D-D289-AA4F-90ED-092B10E917E2}" type="presParOf" srcId="{9F82BA92-D51D-0648-8E57-3091F0C67059}" destId="{8C86F919-218B-C348-8105-8A0E49DB63C6}" srcOrd="3" destOrd="0" presId="urn:microsoft.com/office/officeart/2005/8/layout/cycle1"/>
    <dgm:cxn modelId="{C70525AC-635A-7444-A991-83DEF981BC3A}" type="presParOf" srcId="{9F82BA92-D51D-0648-8E57-3091F0C67059}" destId="{A886BD4D-D4F6-C24B-AA09-EF835A61D060}" srcOrd="4" destOrd="0" presId="urn:microsoft.com/office/officeart/2005/8/layout/cycle1"/>
    <dgm:cxn modelId="{25D14D19-0532-3040-A616-BE39E88A74C6}" type="presParOf" srcId="{9F82BA92-D51D-0648-8E57-3091F0C67059}" destId="{86ECCB7E-4972-6B4A-A049-3319C4FA2E42}" srcOrd="5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34A1A9A-7E71-484A-B71E-E370F263F493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EC27019-3E2C-9F43-ABB5-11371903005E}">
      <dgm:prSet phldrT="[Text]" phldr="1"/>
      <dgm:spPr/>
      <dgm:t>
        <a:bodyPr/>
        <a:lstStyle/>
        <a:p>
          <a:endParaRPr lang="en-US" dirty="0"/>
        </a:p>
      </dgm:t>
    </dgm:pt>
    <dgm:pt modelId="{877F8BFC-2F1C-2141-87C5-E3B9A7217913}" type="parTrans" cxnId="{63084ECE-9748-A047-A7CB-0487A3FF1799}">
      <dgm:prSet/>
      <dgm:spPr/>
      <dgm:t>
        <a:bodyPr/>
        <a:lstStyle/>
        <a:p>
          <a:endParaRPr lang="en-US"/>
        </a:p>
      </dgm:t>
    </dgm:pt>
    <dgm:pt modelId="{1B1673F9-A30F-CC47-87D0-5FD706007E93}" type="sibTrans" cxnId="{63084ECE-9748-A047-A7CB-0487A3FF1799}">
      <dgm:prSet/>
      <dgm:spPr>
        <a:solidFill>
          <a:schemeClr val="accent6">
            <a:lumMod val="75000"/>
          </a:schemeClr>
        </a:solidFill>
      </dgm:spPr>
      <dgm:t>
        <a:bodyPr/>
        <a:lstStyle/>
        <a:p>
          <a:endParaRPr lang="en-US"/>
        </a:p>
      </dgm:t>
    </dgm:pt>
    <dgm:pt modelId="{208649D6-BDC4-9442-8AAF-EEFBE05E7831}">
      <dgm:prSet phldrT="[Text]" phldr="1"/>
      <dgm:spPr/>
      <dgm:t>
        <a:bodyPr/>
        <a:lstStyle/>
        <a:p>
          <a:endParaRPr lang="en-US" dirty="0"/>
        </a:p>
      </dgm:t>
    </dgm:pt>
    <dgm:pt modelId="{84B7193D-9E7E-1646-9B2D-2E9DDC2E555A}" type="sibTrans" cxnId="{7EB557CA-C93C-4747-BE4B-14B71EC6E417}">
      <dgm:prSet/>
      <dgm:spPr>
        <a:solidFill>
          <a:schemeClr val="accent6">
            <a:lumMod val="75000"/>
          </a:schemeClr>
        </a:solidFill>
        <a:ln>
          <a:solidFill>
            <a:schemeClr val="accent1"/>
          </a:solidFill>
        </a:ln>
      </dgm:spPr>
      <dgm:t>
        <a:bodyPr/>
        <a:lstStyle/>
        <a:p>
          <a:endParaRPr lang="en-US"/>
        </a:p>
      </dgm:t>
    </dgm:pt>
    <dgm:pt modelId="{1EB2C7F1-5EBC-0147-AC07-D38E50F3F9F7}" type="parTrans" cxnId="{7EB557CA-C93C-4747-BE4B-14B71EC6E417}">
      <dgm:prSet/>
      <dgm:spPr/>
      <dgm:t>
        <a:bodyPr/>
        <a:lstStyle/>
        <a:p>
          <a:endParaRPr lang="en-US"/>
        </a:p>
      </dgm:t>
    </dgm:pt>
    <dgm:pt modelId="{9F82BA92-D51D-0648-8E57-3091F0C67059}" type="pres">
      <dgm:prSet presAssocID="{934A1A9A-7E71-484A-B71E-E370F263F4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662C38C-0180-5F48-B943-ED9B7EE0B795}" type="pres">
      <dgm:prSet presAssocID="{208649D6-BDC4-9442-8AAF-EEFBE05E7831}" presName="dummy" presStyleCnt="0"/>
      <dgm:spPr/>
    </dgm:pt>
    <dgm:pt modelId="{F962F824-8BE0-9B4C-A2C0-E08C48508564}" type="pres">
      <dgm:prSet presAssocID="{208649D6-BDC4-9442-8AAF-EEFBE05E7831}" presName="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5E8AEE-FA71-2346-A4F2-3FDD5A3E4BE8}" type="pres">
      <dgm:prSet presAssocID="{84B7193D-9E7E-1646-9B2D-2E9DDC2E555A}" presName="sibTrans" presStyleLbl="node1" presStyleIdx="0" presStyleCnt="2" custScaleX="181144"/>
      <dgm:spPr/>
      <dgm:t>
        <a:bodyPr/>
        <a:lstStyle/>
        <a:p>
          <a:endParaRPr lang="en-US"/>
        </a:p>
      </dgm:t>
    </dgm:pt>
    <dgm:pt modelId="{8C86F919-218B-C348-8105-8A0E49DB63C6}" type="pres">
      <dgm:prSet presAssocID="{BEC27019-3E2C-9F43-ABB5-11371903005E}" presName="dummy" presStyleCnt="0"/>
      <dgm:spPr/>
    </dgm:pt>
    <dgm:pt modelId="{A886BD4D-D4F6-C24B-AA09-EF835A61D060}" type="pres">
      <dgm:prSet presAssocID="{BEC27019-3E2C-9F43-ABB5-11371903005E}" presName="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ECCB7E-4972-6B4A-A049-3319C4FA2E42}" type="pres">
      <dgm:prSet presAssocID="{1B1673F9-A30F-CC47-87D0-5FD706007E93}" presName="sibTrans" presStyleLbl="node1" presStyleIdx="1" presStyleCnt="2" custScaleX="157352"/>
      <dgm:spPr/>
      <dgm:t>
        <a:bodyPr/>
        <a:lstStyle/>
        <a:p>
          <a:endParaRPr lang="en-US"/>
        </a:p>
      </dgm:t>
    </dgm:pt>
  </dgm:ptLst>
  <dgm:cxnLst>
    <dgm:cxn modelId="{19955E49-C0A5-AE4D-937D-C4E781EA9DAD}" type="presOf" srcId="{934A1A9A-7E71-484A-B71E-E370F263F493}" destId="{9F82BA92-D51D-0648-8E57-3091F0C67059}" srcOrd="0" destOrd="0" presId="urn:microsoft.com/office/officeart/2005/8/layout/cycle1"/>
    <dgm:cxn modelId="{AA271741-B391-DC4E-8A0E-B67762386277}" type="presOf" srcId="{BEC27019-3E2C-9F43-ABB5-11371903005E}" destId="{A886BD4D-D4F6-C24B-AA09-EF835A61D060}" srcOrd="0" destOrd="0" presId="urn:microsoft.com/office/officeart/2005/8/layout/cycle1"/>
    <dgm:cxn modelId="{07852748-18BA-0B49-AE8E-22A415370DD9}" type="presOf" srcId="{1B1673F9-A30F-CC47-87D0-5FD706007E93}" destId="{86ECCB7E-4972-6B4A-A049-3319C4FA2E42}" srcOrd="0" destOrd="0" presId="urn:microsoft.com/office/officeart/2005/8/layout/cycle1"/>
    <dgm:cxn modelId="{63084ECE-9748-A047-A7CB-0487A3FF1799}" srcId="{934A1A9A-7E71-484A-B71E-E370F263F493}" destId="{BEC27019-3E2C-9F43-ABB5-11371903005E}" srcOrd="1" destOrd="0" parTransId="{877F8BFC-2F1C-2141-87C5-E3B9A7217913}" sibTransId="{1B1673F9-A30F-CC47-87D0-5FD706007E93}"/>
    <dgm:cxn modelId="{1D5882BA-2F5C-9B4F-A14D-B33287F546CB}" type="presOf" srcId="{84B7193D-9E7E-1646-9B2D-2E9DDC2E555A}" destId="{9E5E8AEE-FA71-2346-A4F2-3FDD5A3E4BE8}" srcOrd="0" destOrd="0" presId="urn:microsoft.com/office/officeart/2005/8/layout/cycle1"/>
    <dgm:cxn modelId="{E5BE0B01-6197-0F47-9C13-611617037C69}" type="presOf" srcId="{208649D6-BDC4-9442-8AAF-EEFBE05E7831}" destId="{F962F824-8BE0-9B4C-A2C0-E08C48508564}" srcOrd="0" destOrd="0" presId="urn:microsoft.com/office/officeart/2005/8/layout/cycle1"/>
    <dgm:cxn modelId="{7EB557CA-C93C-4747-BE4B-14B71EC6E417}" srcId="{934A1A9A-7E71-484A-B71E-E370F263F493}" destId="{208649D6-BDC4-9442-8AAF-EEFBE05E7831}" srcOrd="0" destOrd="0" parTransId="{1EB2C7F1-5EBC-0147-AC07-D38E50F3F9F7}" sibTransId="{84B7193D-9E7E-1646-9B2D-2E9DDC2E555A}"/>
    <dgm:cxn modelId="{EE90F63B-5979-A343-B765-EE5A8B7B4DA8}" type="presParOf" srcId="{9F82BA92-D51D-0648-8E57-3091F0C67059}" destId="{B662C38C-0180-5F48-B943-ED9B7EE0B795}" srcOrd="0" destOrd="0" presId="urn:microsoft.com/office/officeart/2005/8/layout/cycle1"/>
    <dgm:cxn modelId="{39DF9443-C748-C24F-926A-561CB7AFE813}" type="presParOf" srcId="{9F82BA92-D51D-0648-8E57-3091F0C67059}" destId="{F962F824-8BE0-9B4C-A2C0-E08C48508564}" srcOrd="1" destOrd="0" presId="urn:microsoft.com/office/officeart/2005/8/layout/cycle1"/>
    <dgm:cxn modelId="{1FEB41B4-A138-0944-B81A-360574E362F1}" type="presParOf" srcId="{9F82BA92-D51D-0648-8E57-3091F0C67059}" destId="{9E5E8AEE-FA71-2346-A4F2-3FDD5A3E4BE8}" srcOrd="2" destOrd="0" presId="urn:microsoft.com/office/officeart/2005/8/layout/cycle1"/>
    <dgm:cxn modelId="{E7DEDC6A-120D-6643-8053-9647D27FCB7A}" type="presParOf" srcId="{9F82BA92-D51D-0648-8E57-3091F0C67059}" destId="{8C86F919-218B-C348-8105-8A0E49DB63C6}" srcOrd="3" destOrd="0" presId="urn:microsoft.com/office/officeart/2005/8/layout/cycle1"/>
    <dgm:cxn modelId="{4BBD6DED-ADD8-0C40-937C-653A89C0FDF2}" type="presParOf" srcId="{9F82BA92-D51D-0648-8E57-3091F0C67059}" destId="{A886BD4D-D4F6-C24B-AA09-EF835A61D060}" srcOrd="4" destOrd="0" presId="urn:microsoft.com/office/officeart/2005/8/layout/cycle1"/>
    <dgm:cxn modelId="{96E84379-5D95-9B4B-846C-C57FB98225A4}" type="presParOf" srcId="{9F82BA92-D51D-0648-8E57-3091F0C67059}" destId="{86ECCB7E-4972-6B4A-A049-3319C4FA2E42}" srcOrd="5" destOrd="0" presId="urn:microsoft.com/office/officeart/2005/8/layout/cycle1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F824-8BE0-9B4C-A2C0-E08C48508564}">
      <dsp:nvSpPr>
        <dsp:cNvPr id="0" name=""/>
        <dsp:cNvSpPr/>
      </dsp:nvSpPr>
      <dsp:spPr>
        <a:xfrm>
          <a:off x="871766" y="377487"/>
          <a:ext cx="533226" cy="533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871766" y="377487"/>
        <a:ext cx="533226" cy="533226"/>
      </dsp:txXfrm>
    </dsp:sp>
    <dsp:sp modelId="{9E5E8AEE-FA71-2346-A4F2-3FDD5A3E4BE8}">
      <dsp:nvSpPr>
        <dsp:cNvPr id="0" name=""/>
        <dsp:cNvSpPr/>
      </dsp:nvSpPr>
      <dsp:spPr>
        <a:xfrm>
          <a:off x="-290460" y="95810"/>
          <a:ext cx="1986389" cy="1096580"/>
        </a:xfrm>
        <a:prstGeom prst="circularArrow">
          <a:avLst>
            <a:gd name="adj1" fmla="val 9482"/>
            <a:gd name="adj2" fmla="val 684895"/>
            <a:gd name="adj3" fmla="val 7851069"/>
            <a:gd name="adj4" fmla="val 2264036"/>
            <a:gd name="adj5" fmla="val 11062"/>
          </a:avLst>
        </a:prstGeom>
        <a:solidFill>
          <a:schemeClr val="accent6">
            <a:lumMod val="75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86BD4D-D4F6-C24B-AA09-EF835A61D060}">
      <dsp:nvSpPr>
        <dsp:cNvPr id="0" name=""/>
        <dsp:cNvSpPr/>
      </dsp:nvSpPr>
      <dsp:spPr>
        <a:xfrm>
          <a:off x="474" y="377487"/>
          <a:ext cx="533226" cy="533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474" y="377487"/>
        <a:ext cx="533226" cy="533226"/>
      </dsp:txXfrm>
    </dsp:sp>
    <dsp:sp modelId="{86ECCB7E-4972-6B4A-A049-3319C4FA2E42}">
      <dsp:nvSpPr>
        <dsp:cNvPr id="0" name=""/>
        <dsp:cNvSpPr/>
      </dsp:nvSpPr>
      <dsp:spPr>
        <a:xfrm>
          <a:off x="-160011" y="95810"/>
          <a:ext cx="1725491" cy="1096580"/>
        </a:xfrm>
        <a:prstGeom prst="circularArrow">
          <a:avLst>
            <a:gd name="adj1" fmla="val 9482"/>
            <a:gd name="adj2" fmla="val 684895"/>
            <a:gd name="adj3" fmla="val 18651069"/>
            <a:gd name="adj4" fmla="val 13064036"/>
            <a:gd name="adj5" fmla="val 11062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962F824-8BE0-9B4C-A2C0-E08C48508564}">
      <dsp:nvSpPr>
        <dsp:cNvPr id="0" name=""/>
        <dsp:cNvSpPr/>
      </dsp:nvSpPr>
      <dsp:spPr>
        <a:xfrm>
          <a:off x="871766" y="377487"/>
          <a:ext cx="533226" cy="533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871766" y="377487"/>
        <a:ext cx="533226" cy="533226"/>
      </dsp:txXfrm>
    </dsp:sp>
    <dsp:sp modelId="{9E5E8AEE-FA71-2346-A4F2-3FDD5A3E4BE8}">
      <dsp:nvSpPr>
        <dsp:cNvPr id="0" name=""/>
        <dsp:cNvSpPr/>
      </dsp:nvSpPr>
      <dsp:spPr>
        <a:xfrm>
          <a:off x="-290460" y="95810"/>
          <a:ext cx="1986389" cy="1096580"/>
        </a:xfrm>
        <a:prstGeom prst="circularArrow">
          <a:avLst>
            <a:gd name="adj1" fmla="val 9482"/>
            <a:gd name="adj2" fmla="val 684895"/>
            <a:gd name="adj3" fmla="val 7851069"/>
            <a:gd name="adj4" fmla="val 2264036"/>
            <a:gd name="adj5" fmla="val 11062"/>
          </a:avLst>
        </a:prstGeom>
        <a:solidFill>
          <a:schemeClr val="accent6">
            <a:lumMod val="75000"/>
          </a:schemeClr>
        </a:solidFill>
        <a:ln>
          <a:solidFill>
            <a:schemeClr val="accent1"/>
          </a:solidFill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886BD4D-D4F6-C24B-AA09-EF835A61D060}">
      <dsp:nvSpPr>
        <dsp:cNvPr id="0" name=""/>
        <dsp:cNvSpPr/>
      </dsp:nvSpPr>
      <dsp:spPr>
        <a:xfrm>
          <a:off x="474" y="377487"/>
          <a:ext cx="533226" cy="53322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590" tIns="21590" rIns="21590" bIns="2159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700" kern="1200" dirty="0"/>
        </a:p>
      </dsp:txBody>
      <dsp:txXfrm>
        <a:off x="474" y="377487"/>
        <a:ext cx="533226" cy="533226"/>
      </dsp:txXfrm>
    </dsp:sp>
    <dsp:sp modelId="{86ECCB7E-4972-6B4A-A049-3319C4FA2E42}">
      <dsp:nvSpPr>
        <dsp:cNvPr id="0" name=""/>
        <dsp:cNvSpPr/>
      </dsp:nvSpPr>
      <dsp:spPr>
        <a:xfrm>
          <a:off x="-160011" y="95810"/>
          <a:ext cx="1725491" cy="1096580"/>
        </a:xfrm>
        <a:prstGeom prst="circularArrow">
          <a:avLst>
            <a:gd name="adj1" fmla="val 9482"/>
            <a:gd name="adj2" fmla="val 684895"/>
            <a:gd name="adj3" fmla="val 18651069"/>
            <a:gd name="adj4" fmla="val 13064036"/>
            <a:gd name="adj5" fmla="val 11062"/>
          </a:avLst>
        </a:prstGeom>
        <a:solidFill>
          <a:schemeClr val="accent6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40ACC83-9216-4787-B15C-414B312F416D}" type="datetimeFigureOut">
              <a:rPr lang="en-US" smtClean="0"/>
              <a:t>11/16/17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27B3E8-57C7-4AF1-A492-64FA8689D7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6415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687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3 figures are error distributions of Wind generation, electricity prices and workload.</a:t>
            </a:r>
          </a:p>
          <a:p>
            <a:endParaRPr lang="en-US" baseline="0" dirty="0"/>
          </a:p>
          <a:p>
            <a:r>
              <a:rPr lang="en-US" baseline="0" dirty="0" smtClean="0"/>
              <a:t>They are asymmetric and non of them looks like Normal distribution.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Furthermore, they have different shapes which we cannot assume all of them using the same distribution functions.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1141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present the predictability analysis on the real-data traces.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0214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s take a look at the system model.</a:t>
            </a:r>
          </a:p>
          <a:p>
            <a:r>
              <a:rPr lang="en-US" baseline="0" dirty="0" smtClean="0"/>
              <a:t>There are J demand sources and N data centers.</a:t>
            </a:r>
            <a:r>
              <a:rPr lang="en-US" baseline="0" dirty="0"/>
              <a:t> </a:t>
            </a:r>
            <a:r>
              <a:rPr lang="en-US" baseline="0" dirty="0" smtClean="0"/>
              <a:t>Sources and data centers are all connected.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a data center I, it has electricity demand </a:t>
            </a:r>
            <a:r>
              <a:rPr lang="en-US" baseline="0" dirty="0" err="1" smtClean="0"/>
              <a:t>m_i</a:t>
            </a:r>
            <a:r>
              <a:rPr lang="en-US" baseline="0" dirty="0" smtClean="0"/>
              <a:t> and renewables </a:t>
            </a:r>
            <a:r>
              <a:rPr lang="en-US" baseline="0" dirty="0" err="1" smtClean="0"/>
              <a:t>w_i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A data center participates in two-timescale markets. Each data center purchase </a:t>
            </a:r>
            <a:r>
              <a:rPr lang="en-US" baseline="0" dirty="0" err="1" smtClean="0"/>
              <a:t>q_i</a:t>
            </a:r>
            <a:r>
              <a:rPr lang="en-US" baseline="0" dirty="0" smtClean="0"/>
              <a:t> at long-term market and additional electricity if needed in real-time.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02351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</a:t>
            </a:r>
            <a:r>
              <a:rPr lang="en-US" baseline="0" dirty="0" smtClean="0"/>
              <a:t> the data centers are in real-time market, they do geographical load balancing to minimize the total cost that includes electricity costs and delay costs.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real-time, there are no uncertainty.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2868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</a:t>
            </a:r>
            <a:r>
              <a:rPr lang="en-US" baseline="0" dirty="0" smtClean="0"/>
              <a:t> long-term market, it needs to consider the energy cost in long-term and the cost  in real-time.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long-term, all demand, renewables, prices are random variables and obvious the optimal solution of GLB in real-time is uncertain.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minimizes the energy cost in long-term as well as the expect optimal real-time cost.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Math, we define F = </a:t>
            </a:r>
            <a:r>
              <a:rPr lang="mr-IN" baseline="0" dirty="0" smtClean="0"/>
              <a:t>…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People may worry this optimization is so complicated to solve.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7CCFE-E4E2-49A6-8CDE-CB1298A1645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20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long-term optimization</a:t>
            </a:r>
            <a:r>
              <a:rPr lang="en-US" baseline="0" dirty="0" smtClean="0"/>
              <a:t> looks complicated because of multiple sources of uncertainty and includes the real-time optimization.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7CCFE-E4E2-49A6-8CDE-CB1298A1645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754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present the predictability analysis on the real-data traces.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1457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Actually there is a better</a:t>
            </a:r>
            <a:r>
              <a:rPr lang="en-US" baseline="0" dirty="0" smtClean="0"/>
              <a:t> way to do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49825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loop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8161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present the predictability analysis on the real-data traces.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589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Nowadays,</a:t>
            </a:r>
            <a:r>
              <a:rPr lang="en-US" baseline="0" dirty="0"/>
              <a:t> internet services are usually provided by internet-scale systems.</a:t>
            </a:r>
          </a:p>
          <a:p>
            <a:endParaRPr lang="en-US" baseline="0" dirty="0"/>
          </a:p>
          <a:p>
            <a:r>
              <a:rPr lang="en-US" dirty="0"/>
              <a:t>For</a:t>
            </a:r>
            <a:r>
              <a:rPr lang="en-US" baseline="0" dirty="0"/>
              <a:t> example, Google has data centers across the United States to minimize network delay, and increase reliability.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17A4AE-36E7-2D41-A446-F21CFB34E48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8408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some reasons &amp;</a:t>
            </a:r>
            <a:r>
              <a:rPr lang="en-US" baseline="0" dirty="0" smtClean="0"/>
              <a:t> sensitivity analysis.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849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People may worry that the computation</a:t>
            </a:r>
            <a:r>
              <a:rPr lang="en-US" baseline="0" dirty="0" smtClean="0"/>
              <a:t> takes a lot of time because of there are many sample paths.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87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Fix the scripts.</a:t>
            </a:r>
          </a:p>
          <a:p>
            <a:endParaRPr lang="en-US" dirty="0" smtClean="0"/>
          </a:p>
          <a:p>
            <a:r>
              <a:rPr lang="en-US" dirty="0" smtClean="0"/>
              <a:t>Data centers</a:t>
            </a:r>
            <a:r>
              <a:rPr lang="en-US" baseline="0" dirty="0" smtClean="0"/>
              <a:t> are aggressive in long-term because long-term prices are cheaper than real-time prices &amp; GLB compensation in real-time.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8894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Beta=1</a:t>
            </a:r>
            <a:r>
              <a:rPr lang="en-US" baseline="0" dirty="0" smtClean="0"/>
              <a:t> equivalent when 100 </a:t>
            </a:r>
            <a:r>
              <a:rPr lang="en-US" baseline="0" dirty="0" err="1" smtClean="0"/>
              <a:t>ms</a:t>
            </a:r>
            <a:r>
              <a:rPr lang="en-US" baseline="0" dirty="0" smtClean="0"/>
              <a:t> delay cost 1% of revenue.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5716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more sensitivity</a:t>
            </a:r>
            <a:r>
              <a:rPr lang="en-US" baseline="0" dirty="0" smtClean="0"/>
              <a:t> analysis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Show that the improvement is consistent.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GEV: generalized extreme value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7351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</a:t>
            </a:r>
            <a:r>
              <a:rPr lang="en-US" baseline="0" dirty="0" smtClean="0"/>
              <a:t> you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736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07CCFE-E4E2-49A6-8CDE-CB1298A1645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6687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These</a:t>
            </a:r>
            <a:r>
              <a:rPr lang="en-US" baseline="0" dirty="0" smtClean="0"/>
              <a:t> figures show the correction of prediction errors based on the distances between two data sources.</a:t>
            </a:r>
          </a:p>
          <a:p>
            <a:r>
              <a:rPr lang="en-US" baseline="0" dirty="0" smtClean="0"/>
              <a:t>X-axis show the distances while y-axis shows the correlation coefficients 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wind generation prediction errors, the correlation decreasing when the distance become longer. It does not depend on the time zone.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electricity prices, the correlation depends on both distance and whether they are in the same RTO or not.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workload, the correlation is mostly weak at long-distances.</a:t>
            </a:r>
          </a:p>
          <a:p>
            <a:endParaRPr lang="en-US" baseline="0" dirty="0" smtClean="0"/>
          </a:p>
          <a:p>
            <a:r>
              <a:rPr lang="en-US" b="1" baseline="0" dirty="0" smtClean="0"/>
              <a:t>Remove this slide</a:t>
            </a:r>
            <a:r>
              <a:rPr lang="mr-IN" b="1" baseline="0" dirty="0" smtClean="0"/>
              <a:t>…</a:t>
            </a:r>
            <a:endParaRPr lang="en-US" b="1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9901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sym typeface="Wingdings" panose="05000000000000000000" pitchFamily="2" charset="2"/>
              </a:rPr>
              <a:t>Another focus</a:t>
            </a:r>
            <a:r>
              <a:rPr lang="en-US" baseline="0" dirty="0" smtClean="0">
                <a:sym typeface="Wingdings" panose="05000000000000000000" pitchFamily="2" charset="2"/>
              </a:rPr>
              <a:t> of our work is multi-timescale markets.</a:t>
            </a:r>
          </a:p>
          <a:p>
            <a:endParaRPr lang="en-US" baseline="0" dirty="0" smtClean="0">
              <a:sym typeface="Wingdings" panose="05000000000000000000" pitchFamily="2" charset="2"/>
            </a:endParaRPr>
          </a:p>
          <a:p>
            <a:r>
              <a:rPr lang="en-US" baseline="0" dirty="0" smtClean="0">
                <a:sym typeface="Wingdings" panose="05000000000000000000" pitchFamily="2" charset="2"/>
              </a:rPr>
              <a:t>For example, long term market and real-time market. Long-term market is the market that people can purchase the electricity ahead of time via forward contracts.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383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real-time, people assume that we know all the information </a:t>
            </a:r>
            <a:r>
              <a:rPr lang="en-US" dirty="0" smtClean="0"/>
              <a:t>to do </a:t>
            </a:r>
            <a:r>
              <a:rPr lang="en-US" dirty="0"/>
              <a:t>GLB. However, there are still many uncertainty sources when we are at long-term market</a:t>
            </a:r>
          </a:p>
          <a:p>
            <a:endParaRPr lang="en-US" dirty="0"/>
          </a:p>
          <a:p>
            <a:r>
              <a:rPr lang="en-US" dirty="0"/>
              <a:t>For example, wind generation in a week in CA</a:t>
            </a:r>
          </a:p>
          <a:p>
            <a:endParaRPr lang="en-US" dirty="0"/>
          </a:p>
          <a:p>
            <a:r>
              <a:rPr lang="en-US" dirty="0"/>
              <a:t>Electricity prices</a:t>
            </a:r>
          </a:p>
          <a:p>
            <a:endParaRPr lang="en-US" dirty="0"/>
          </a:p>
          <a:p>
            <a:r>
              <a:rPr lang="en-US" dirty="0"/>
              <a:t>And especially workload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2756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2813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two-time scale markets can be extended into multi-timescale </a:t>
            </a:r>
            <a:r>
              <a:rPr lang="en-US" dirty="0" smtClean="0"/>
              <a:t>markets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13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</a:t>
            </a:r>
            <a:r>
              <a:rPr lang="en-US" baseline="0" dirty="0" smtClean="0"/>
              <a:t> me present the predictability analysis on the real-data traces.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62344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Long-term</a:t>
            </a:r>
            <a:r>
              <a:rPr lang="en-US" baseline="0" dirty="0" smtClean="0"/>
              <a:t> prediction itself is challenging, we do not try to propose any methods that work well with well in long-term range.</a:t>
            </a:r>
          </a:p>
          <a:p>
            <a:endParaRPr lang="en-US" dirty="0" smtClean="0"/>
          </a:p>
          <a:p>
            <a:r>
              <a:rPr lang="en-US" dirty="0" smtClean="0"/>
              <a:t>We first use AR to capture the daily pattern</a:t>
            </a:r>
            <a:r>
              <a:rPr lang="en-US" baseline="0" dirty="0" smtClean="0"/>
              <a:t> of data. The data can may have clear daily pattern like PV generation.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We use SVM to captures the seasonality of data. It is believed that the output may vary according 4 seasons in a year.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Long-term AVG is used as a baseline.</a:t>
            </a: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24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Wind</a:t>
            </a:r>
            <a:r>
              <a:rPr lang="en-US" baseline="0" dirty="0" smtClean="0"/>
              <a:t> generation: it is hard for AR &amp; SVM to beat L-AVG</a:t>
            </a:r>
          </a:p>
          <a:p>
            <a:endParaRPr lang="en-US" baseline="0" dirty="0" smtClean="0"/>
          </a:p>
          <a:p>
            <a:r>
              <a:rPr lang="en-US" baseline="0" dirty="0" smtClean="0"/>
              <a:t>Electricity prices: errors are smaller.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Workload: AR shows better performance.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 may not be helpful.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027B3E8-57C7-4AF1-A492-64FA8689D7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6368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9197F-AD87-F149-BAE0-DD60DC14E64A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3849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5B66E0-F096-C04A-B7F5-95A454AB2096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7447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8C735-24DE-2D4B-802B-4BA6AF40A732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65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F39315-F252-B74C-A72D-A204A2B92DA4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865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4DF15A-4B76-EA41-976A-9CB11D5FDE58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402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1C6009-F8AA-8B4A-B962-2F1445B221F9}" type="datetime1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3650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699E9-F091-8041-99C6-83C99994FAEF}" type="datetime1">
              <a:rPr lang="en-US" smtClean="0"/>
              <a:t>11/16/17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86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9E13EE-96B7-304A-B89A-675298EE4019}" type="datetime1">
              <a:rPr lang="en-US" smtClean="0"/>
              <a:t>11/16/17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5476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A7451A-3546-3D40-91BA-D467EB68587F}" type="datetime1">
              <a:rPr lang="en-US" smtClean="0"/>
              <a:t>11/16/17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3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E89497-DA8B-7444-87EA-9D333B9EAB07}" type="datetime1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220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C22A1-D22F-4F45-9DB9-AB9BDFEC241B}" type="datetime1">
              <a:rPr lang="en-US" smtClean="0"/>
              <a:t>11/16/17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5960FC-779B-D541-9BB5-22DC5036F17E}" type="datetime1">
              <a:rPr lang="en-US" smtClean="0"/>
              <a:t>11/16/17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B0D114-530C-401B-8B5D-7244BD1AE3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534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4" Type="http://schemas.openxmlformats.org/officeDocument/2006/relationships/image" Target="../media/image15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png"/><Relationship Id="rId9" Type="http://schemas.openxmlformats.org/officeDocument/2006/relationships/image" Target="../media/image20.png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8.png"/><Relationship Id="rId12" Type="http://schemas.openxmlformats.org/officeDocument/2006/relationships/image" Target="../media/image30.png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2.png"/><Relationship Id="rId10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31.png"/><Relationship Id="rId5" Type="http://schemas.openxmlformats.org/officeDocument/2006/relationships/image" Target="../media/image302.png"/><Relationship Id="rId6" Type="http://schemas.openxmlformats.org/officeDocument/2006/relationships/image" Target="../media/image32.png"/><Relationship Id="rId7" Type="http://schemas.openxmlformats.org/officeDocument/2006/relationships/image" Target="../media/image33.pn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29.png"/><Relationship Id="rId5" Type="http://schemas.openxmlformats.org/officeDocument/2006/relationships/image" Target="../media/image35.png"/><Relationship Id="rId6" Type="http://schemas.openxmlformats.org/officeDocument/2006/relationships/image" Target="../media/image26.png"/><Relationship Id="rId7" Type="http://schemas.openxmlformats.org/officeDocument/2006/relationships/image" Target="../media/image3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5" Type="http://schemas.openxmlformats.org/officeDocument/2006/relationships/image" Target="../media/image291.png"/><Relationship Id="rId6" Type="http://schemas.openxmlformats.org/officeDocument/2006/relationships/image" Target="../media/image300.png"/><Relationship Id="rId7" Type="http://schemas.openxmlformats.org/officeDocument/2006/relationships/image" Target="../media/image310.png"/><Relationship Id="rId8" Type="http://schemas.openxmlformats.org/officeDocument/2006/relationships/image" Target="../media/image301.png"/><Relationship Id="rId9" Type="http://schemas.openxmlformats.org/officeDocument/2006/relationships/image" Target="../media/image330.png"/><Relationship Id="rId10" Type="http://schemas.openxmlformats.org/officeDocument/2006/relationships/image" Target="../media/image320.png"/><Relationship Id="rId1" Type="http://schemas.openxmlformats.org/officeDocument/2006/relationships/tags" Target="../tags/tag11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5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5.pn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4" Type="http://schemas.openxmlformats.org/officeDocument/2006/relationships/image" Target="../media/image29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4" Type="http://schemas.openxmlformats.org/officeDocument/2006/relationships/image" Target="../media/image43.tiff"/><Relationship Id="rId5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4" Type="http://schemas.openxmlformats.org/officeDocument/2006/relationships/image" Target="../media/image46.tiff"/><Relationship Id="rId5" Type="http://schemas.openxmlformats.org/officeDocument/2006/relationships/image" Target="../media/image4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image" Target="../media/image6.png"/><Relationship Id="rId1" Type="http://schemas.openxmlformats.org/officeDocument/2006/relationships/tags" Target="../tags/tag2.x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6" Type="http://schemas.openxmlformats.org/officeDocument/2006/relationships/image" Target="../media/image9.emf"/><Relationship Id="rId7" Type="http://schemas.openxmlformats.org/officeDocument/2006/relationships/image" Target="../media/image10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image" Target="../media/image10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4" Type="http://schemas.openxmlformats.org/officeDocument/2006/relationships/chart" Target="../charts/chart2.xml"/><Relationship Id="rId5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rgbClr val="0070C0"/>
                </a:solidFill>
              </a:rPr>
              <a:t>Optimal Energy Procurement for Geo-distributed Data Centers in Multi-timescale Markets</a:t>
            </a: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4027715" y="5037576"/>
            <a:ext cx="8164285" cy="15807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u="sng" dirty="0">
                <a:solidFill>
                  <a:srgbClr val="C00000"/>
                </a:solidFill>
              </a:rPr>
              <a:t>Tan N. Le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Jie</a:t>
            </a:r>
            <a:r>
              <a:rPr lang="en-US" dirty="0">
                <a:solidFill>
                  <a:srgbClr val="C00000"/>
                </a:solidFill>
              </a:rPr>
              <a:t> Liang, </a:t>
            </a:r>
            <a:r>
              <a:rPr lang="en-US" dirty="0" err="1">
                <a:solidFill>
                  <a:srgbClr val="C00000"/>
                </a:solidFill>
              </a:rPr>
              <a:t>Zhenhua</a:t>
            </a:r>
            <a:r>
              <a:rPr lang="en-US" dirty="0">
                <a:solidFill>
                  <a:srgbClr val="C00000"/>
                </a:solidFill>
              </a:rPr>
              <a:t> Liu, 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Ramesh K. </a:t>
            </a:r>
            <a:r>
              <a:rPr lang="en-US" dirty="0" err="1">
                <a:solidFill>
                  <a:srgbClr val="C00000"/>
                </a:solidFill>
              </a:rPr>
              <a:t>Sitaraman</a:t>
            </a:r>
            <a:r>
              <a:rPr lang="en-US" dirty="0">
                <a:solidFill>
                  <a:srgbClr val="C00000"/>
                </a:solidFill>
              </a:rPr>
              <a:t>, </a:t>
            </a:r>
            <a:r>
              <a:rPr lang="en-US" dirty="0" err="1">
                <a:solidFill>
                  <a:srgbClr val="C00000"/>
                </a:solidFill>
              </a:rPr>
              <a:t>Jayakrishnan</a:t>
            </a:r>
            <a:r>
              <a:rPr lang="en-US" dirty="0">
                <a:solidFill>
                  <a:srgbClr val="C00000"/>
                </a:solidFill>
              </a:rPr>
              <a:t> Nair, and Bong Jun Choi</a:t>
            </a:r>
          </a:p>
        </p:txBody>
      </p:sp>
      <p:sp>
        <p:nvSpPr>
          <p:cNvPr id="7" name="Rectangle 6"/>
          <p:cNvSpPr/>
          <p:nvPr/>
        </p:nvSpPr>
        <p:spPr>
          <a:xfrm>
            <a:off x="7629924" y="3645051"/>
            <a:ext cx="30380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b="1" i="1" dirty="0">
                <a:solidFill>
                  <a:srgbClr val="003171"/>
                </a:solidFill>
              </a:rPr>
              <a:t>IFIP</a:t>
            </a:r>
            <a:r>
              <a:rPr lang="en-US" i="1" dirty="0">
                <a:solidFill>
                  <a:srgbClr val="003171"/>
                </a:solidFill>
              </a:rPr>
              <a:t> WG 7.3 Performance </a:t>
            </a:r>
            <a:r>
              <a:rPr lang="en-US" b="1" i="1" dirty="0">
                <a:solidFill>
                  <a:srgbClr val="003171"/>
                </a:solidFill>
              </a:rPr>
              <a:t>2017</a:t>
            </a:r>
          </a:p>
          <a:p>
            <a:pPr algn="r"/>
            <a:r>
              <a:rPr lang="en-US" i="1" dirty="0"/>
              <a:t>New York, USA - Nov. 16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5747" y="73585"/>
            <a:ext cx="777517" cy="7736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582" y="91323"/>
            <a:ext cx="777627" cy="762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922" y="59963"/>
            <a:ext cx="1337214" cy="702037"/>
          </a:xfrm>
          <a:prstGeom prst="rect">
            <a:avLst/>
          </a:prstGeom>
        </p:spPr>
      </p:pic>
      <p:pic>
        <p:nvPicPr>
          <p:cNvPr id="1026" name="Picture 2" descr="Image result for stony brook university 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82" y="91323"/>
            <a:ext cx="2023622" cy="712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27807" y="6248957"/>
            <a:ext cx="23923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/>
              <a:t>tan.le@stonybrook.edu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7217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2"/>
    </mc:Choice>
    <mc:Fallback xmlns="">
      <p:transition spd="slow" advTm="121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A03D2E3-CE46-4D14-B19B-C0DBCA7CB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96" y="118922"/>
            <a:ext cx="10515600" cy="740565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Error distributions are not Normal</a:t>
            </a:r>
            <a:endParaRPr lang="en-US" sz="4000" b="1" dirty="0"/>
          </a:p>
        </p:txBody>
      </p:sp>
      <p:sp>
        <p:nvSpPr>
          <p:cNvPr id="151" name="Rectangle 150">
            <a:extLst>
              <a:ext uri="{FF2B5EF4-FFF2-40B4-BE49-F238E27FC236}">
                <a16:creationId xmlns="" xmlns:a16="http://schemas.microsoft.com/office/drawing/2014/main" id="{079626EB-113D-44FF-99DA-F2CC69D57CE4}"/>
              </a:ext>
            </a:extLst>
          </p:cNvPr>
          <p:cNvSpPr/>
          <p:nvPr/>
        </p:nvSpPr>
        <p:spPr>
          <a:xfrm>
            <a:off x="1050942" y="5299695"/>
            <a:ext cx="30789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Wind generation </a:t>
            </a:r>
          </a:p>
        </p:txBody>
      </p:sp>
      <p:sp>
        <p:nvSpPr>
          <p:cNvPr id="152" name="Rectangle 151">
            <a:extLst>
              <a:ext uri="{FF2B5EF4-FFF2-40B4-BE49-F238E27FC236}">
                <a16:creationId xmlns="" xmlns:a16="http://schemas.microsoft.com/office/drawing/2014/main" id="{A5F3924F-9919-4738-BF41-5995282323D4}"/>
              </a:ext>
            </a:extLst>
          </p:cNvPr>
          <p:cNvSpPr/>
          <p:nvPr/>
        </p:nvSpPr>
        <p:spPr>
          <a:xfrm>
            <a:off x="5437493" y="5369582"/>
            <a:ext cx="28407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Electricity </a:t>
            </a:r>
            <a:r>
              <a:rPr lang="en-US" sz="2200" b="1" dirty="0" smtClean="0"/>
              <a:t>prices</a:t>
            </a:r>
            <a:endParaRPr lang="en-US" sz="2200" b="1" dirty="0"/>
          </a:p>
        </p:txBody>
      </p:sp>
      <p:sp>
        <p:nvSpPr>
          <p:cNvPr id="107" name="Rectangle 106">
            <a:extLst>
              <a:ext uri="{FF2B5EF4-FFF2-40B4-BE49-F238E27FC236}">
                <a16:creationId xmlns="" xmlns:a16="http://schemas.microsoft.com/office/drawing/2014/main" id="{52CCA28B-0480-40F3-9AC9-50E5719D2BEB}"/>
              </a:ext>
            </a:extLst>
          </p:cNvPr>
          <p:cNvSpPr/>
          <p:nvPr/>
        </p:nvSpPr>
        <p:spPr>
          <a:xfrm>
            <a:off x="9764935" y="5364166"/>
            <a:ext cx="14552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Workload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2C414F97-C47D-441D-974D-ADFBA7D9EDEC}"/>
              </a:ext>
            </a:extLst>
          </p:cNvPr>
          <p:cNvGrpSpPr/>
          <p:nvPr/>
        </p:nvGrpSpPr>
        <p:grpSpPr>
          <a:xfrm>
            <a:off x="98196" y="2153121"/>
            <a:ext cx="4196581" cy="2971879"/>
            <a:chOff x="98196" y="2153121"/>
            <a:chExt cx="4196581" cy="2971879"/>
          </a:xfrm>
        </p:grpSpPr>
        <p:pic>
          <p:nvPicPr>
            <p:cNvPr id="26" name="Picture 25">
              <a:extLst>
                <a:ext uri="{FF2B5EF4-FFF2-40B4-BE49-F238E27FC236}">
                  <a16:creationId xmlns="" xmlns:a16="http://schemas.microsoft.com/office/drawing/2014/main" id="{D810915F-FCD3-4C0D-AB43-6EC4405C16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577" y="2153121"/>
              <a:ext cx="3769200" cy="251520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="" xmlns:a16="http://schemas.microsoft.com/office/drawing/2014/main" id="{0B877B55-5700-4E66-B80C-A53A2C4896C0}"/>
                </a:ext>
              </a:extLst>
            </p:cNvPr>
            <p:cNvSpPr/>
            <p:nvPr/>
          </p:nvSpPr>
          <p:spPr>
            <a:xfrm>
              <a:off x="1515420" y="4755668"/>
              <a:ext cx="2027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Prediction error (%)</a:t>
              </a: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="" xmlns:a16="http://schemas.microsoft.com/office/drawing/2014/main" id="{08386873-5FE7-4F7A-ADB6-4F3F3BF1C10C}"/>
                </a:ext>
              </a:extLst>
            </p:cNvPr>
            <p:cNvSpPr/>
            <p:nvPr/>
          </p:nvSpPr>
          <p:spPr>
            <a:xfrm rot="16200000">
              <a:off x="-682851" y="3166837"/>
              <a:ext cx="19314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Probability density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878008F-2418-4B63-93EB-D771D2A33A3D}"/>
              </a:ext>
            </a:extLst>
          </p:cNvPr>
          <p:cNvGrpSpPr/>
          <p:nvPr/>
        </p:nvGrpSpPr>
        <p:grpSpPr>
          <a:xfrm>
            <a:off x="4107369" y="2153121"/>
            <a:ext cx="4152269" cy="3058001"/>
            <a:chOff x="4107369" y="2153121"/>
            <a:chExt cx="4152269" cy="3058001"/>
          </a:xfrm>
        </p:grpSpPr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8E60324D-FCE0-4D6A-AFB3-8F59F1D7B19E}"/>
                </a:ext>
              </a:extLst>
            </p:cNvPr>
            <p:cNvSpPr/>
            <p:nvPr/>
          </p:nvSpPr>
          <p:spPr>
            <a:xfrm>
              <a:off x="5493136" y="4841790"/>
              <a:ext cx="2027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Prediction error (%)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="" xmlns:a16="http://schemas.microsoft.com/office/drawing/2014/main" id="{446D4A88-A0BC-4EFC-B445-3DAF7BEBC1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90438" y="2153121"/>
              <a:ext cx="3769200" cy="2515200"/>
            </a:xfrm>
            <a:prstGeom prst="rect">
              <a:avLst/>
            </a:prstGeom>
          </p:spPr>
        </p:pic>
        <p:sp>
          <p:nvSpPr>
            <p:cNvPr id="157" name="Rectangle 156">
              <a:extLst>
                <a:ext uri="{FF2B5EF4-FFF2-40B4-BE49-F238E27FC236}">
                  <a16:creationId xmlns="" xmlns:a16="http://schemas.microsoft.com/office/drawing/2014/main" id="{C11BE54C-BFDD-4EAF-9031-739581D773E2}"/>
                </a:ext>
              </a:extLst>
            </p:cNvPr>
            <p:cNvSpPr/>
            <p:nvPr/>
          </p:nvSpPr>
          <p:spPr>
            <a:xfrm rot="16200000">
              <a:off x="3326322" y="3226055"/>
              <a:ext cx="19314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Probability density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8F1BF5A3-9E55-4141-A6FB-D7BF4858C7C6}"/>
              </a:ext>
            </a:extLst>
          </p:cNvPr>
          <p:cNvGrpSpPr/>
          <p:nvPr/>
        </p:nvGrpSpPr>
        <p:grpSpPr>
          <a:xfrm>
            <a:off x="8172803" y="2153121"/>
            <a:ext cx="4051697" cy="3057788"/>
            <a:chOff x="8172803" y="2153121"/>
            <a:chExt cx="4051697" cy="3057788"/>
          </a:xfrm>
        </p:grpSpPr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0AF7D675-7000-41FE-BED1-7C0C5F7935F0}"/>
                </a:ext>
              </a:extLst>
            </p:cNvPr>
            <p:cNvSpPr/>
            <p:nvPr/>
          </p:nvSpPr>
          <p:spPr>
            <a:xfrm>
              <a:off x="9326001" y="4841577"/>
              <a:ext cx="202779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Prediction error (%)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="" xmlns:a16="http://schemas.microsoft.com/office/drawing/2014/main" id="{A9769A5D-1827-4977-A794-515FAA28F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5300" y="2153121"/>
              <a:ext cx="3769200" cy="2515200"/>
            </a:xfrm>
            <a:prstGeom prst="rect">
              <a:avLst/>
            </a:prstGeom>
          </p:spPr>
        </p:pic>
        <p:sp>
          <p:nvSpPr>
            <p:cNvPr id="158" name="Rectangle 157">
              <a:extLst>
                <a:ext uri="{FF2B5EF4-FFF2-40B4-BE49-F238E27FC236}">
                  <a16:creationId xmlns="" xmlns:a16="http://schemas.microsoft.com/office/drawing/2014/main" id="{6E306DF6-2B85-4B13-B5E9-9A78406E3A31}"/>
                </a:ext>
              </a:extLst>
            </p:cNvPr>
            <p:cNvSpPr/>
            <p:nvPr/>
          </p:nvSpPr>
          <p:spPr>
            <a:xfrm rot="16200000">
              <a:off x="7391756" y="3226055"/>
              <a:ext cx="19314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Probability density</a:t>
              </a:r>
            </a:p>
          </p:txBody>
        </p:sp>
      </p:grpSp>
      <p:cxnSp>
        <p:nvCxnSpPr>
          <p:cNvPr id="42" name="Straight Connector 41">
            <a:extLst>
              <a:ext uri="{FF2B5EF4-FFF2-40B4-BE49-F238E27FC236}">
                <a16:creationId xmlns="" xmlns:a16="http://schemas.microsoft.com/office/drawing/2014/main" id="{195F1ED1-4150-4C46-AE5B-336EAACA2282}"/>
              </a:ext>
            </a:extLst>
          </p:cNvPr>
          <p:cNvCxnSpPr/>
          <p:nvPr/>
        </p:nvCxnSpPr>
        <p:spPr>
          <a:xfrm>
            <a:off x="4516685" y="1806951"/>
            <a:ext cx="400440" cy="0"/>
          </a:xfrm>
          <a:prstGeom prst="line">
            <a:avLst/>
          </a:prstGeom>
          <a:ln w="38100">
            <a:solidFill>
              <a:srgbClr val="00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" name="Rectangle 158">
            <a:extLst>
              <a:ext uri="{FF2B5EF4-FFF2-40B4-BE49-F238E27FC236}">
                <a16:creationId xmlns="" xmlns:a16="http://schemas.microsoft.com/office/drawing/2014/main" id="{A5B9B56B-5B0B-410D-8679-BA1C12FE9866}"/>
              </a:ext>
            </a:extLst>
          </p:cNvPr>
          <p:cNvSpPr/>
          <p:nvPr/>
        </p:nvSpPr>
        <p:spPr>
          <a:xfrm>
            <a:off x="5019744" y="1622285"/>
            <a:ext cx="4171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TX</a:t>
            </a:r>
          </a:p>
        </p:txBody>
      </p:sp>
      <p:cxnSp>
        <p:nvCxnSpPr>
          <p:cNvPr id="160" name="Straight Connector 159">
            <a:extLst>
              <a:ext uri="{FF2B5EF4-FFF2-40B4-BE49-F238E27FC236}">
                <a16:creationId xmlns="" xmlns:a16="http://schemas.microsoft.com/office/drawing/2014/main" id="{9A2C50CF-83F2-4B4D-8FA8-A4FC7F9D9A65}"/>
              </a:ext>
            </a:extLst>
          </p:cNvPr>
          <p:cNvCxnSpPr/>
          <p:nvPr/>
        </p:nvCxnSpPr>
        <p:spPr>
          <a:xfrm>
            <a:off x="5913654" y="1806951"/>
            <a:ext cx="4004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" name="Rectangle 160">
            <a:extLst>
              <a:ext uri="{FF2B5EF4-FFF2-40B4-BE49-F238E27FC236}">
                <a16:creationId xmlns="" xmlns:a16="http://schemas.microsoft.com/office/drawing/2014/main" id="{89E06E0C-8CE9-4200-9A28-AD09C2E22BDE}"/>
              </a:ext>
            </a:extLst>
          </p:cNvPr>
          <p:cNvSpPr/>
          <p:nvPr/>
        </p:nvSpPr>
        <p:spPr>
          <a:xfrm>
            <a:off x="6416713" y="1622285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CA</a:t>
            </a:r>
          </a:p>
        </p:txBody>
      </p:sp>
      <p:cxnSp>
        <p:nvCxnSpPr>
          <p:cNvPr id="162" name="Straight Connector 161">
            <a:extLst>
              <a:ext uri="{FF2B5EF4-FFF2-40B4-BE49-F238E27FC236}">
                <a16:creationId xmlns="" xmlns:a16="http://schemas.microsoft.com/office/drawing/2014/main" id="{DF36D88D-B21D-48EA-8DE4-5ED3E145462B}"/>
              </a:ext>
            </a:extLst>
          </p:cNvPr>
          <p:cNvCxnSpPr/>
          <p:nvPr/>
        </p:nvCxnSpPr>
        <p:spPr>
          <a:xfrm>
            <a:off x="7310623" y="1806951"/>
            <a:ext cx="40044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3" name="Rectangle 162">
            <a:extLst>
              <a:ext uri="{FF2B5EF4-FFF2-40B4-BE49-F238E27FC236}">
                <a16:creationId xmlns="" xmlns:a16="http://schemas.microsoft.com/office/drawing/2014/main" id="{5D8F4471-EAA7-4389-B6E9-E5BA4A08EF32}"/>
              </a:ext>
            </a:extLst>
          </p:cNvPr>
          <p:cNvSpPr/>
          <p:nvPr/>
        </p:nvSpPr>
        <p:spPr>
          <a:xfrm>
            <a:off x="7813682" y="1622285"/>
            <a:ext cx="4459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44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"/>
    </mc:Choice>
    <mc:Fallback xmlns="">
      <p:transition spd="slow" advTm="18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" y="418263"/>
            <a:ext cx="106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Optimize procurement in </a:t>
            </a:r>
            <a:r>
              <a:rPr lang="en-US" sz="4000" smtClean="0"/>
              <a:t>long-term markets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132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Challenges</a:t>
            </a:r>
            <a:r>
              <a:rPr lang="en-US" sz="4000" dirty="0" smtClean="0"/>
              <a:t>: Deal with multiple sources of uncertainty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11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0400" y="2834338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Prediction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952" y="3831614"/>
            <a:ext cx="253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Modeling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5917" y="4828890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Algorithms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4469" y="5771575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Evaluation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057090" y="3086064"/>
            <a:ext cx="5604933" cy="266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5048" y="3193500"/>
            <a:ext cx="3511748" cy="242489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7221" y="3467175"/>
            <a:ext cx="1691693" cy="158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75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53"/>
    </mc:Choice>
    <mc:Fallback xmlns="">
      <p:transition advTm="153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Model</a:t>
            </a:r>
            <a:r>
              <a:rPr lang="en-US" b="1" dirty="0" smtClean="0"/>
              <a:t>: </a:t>
            </a:r>
            <a:r>
              <a:rPr lang="en-US" b="1" dirty="0"/>
              <a:t>GLB in Multi-timescale Markets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7446" y="1455213"/>
            <a:ext cx="6594867" cy="455381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8889" y="1973939"/>
            <a:ext cx="3176904" cy="29856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11387" y="5153622"/>
            <a:ext cx="33566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N</a:t>
            </a:r>
            <a:r>
              <a:rPr lang="en-US" sz="2000" dirty="0"/>
              <a:t> geo-distributed data centers</a:t>
            </a:r>
          </a:p>
        </p:txBody>
      </p:sp>
      <p:sp>
        <p:nvSpPr>
          <p:cNvPr id="7" name="Rectangle 6"/>
          <p:cNvSpPr/>
          <p:nvPr/>
        </p:nvSpPr>
        <p:spPr>
          <a:xfrm>
            <a:off x="1173769" y="1495917"/>
            <a:ext cx="203716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J</a:t>
            </a:r>
            <a:r>
              <a:rPr lang="en-US" sz="2000" dirty="0"/>
              <a:t> demand sources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397632" y="6206499"/>
            <a:ext cx="766203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How to optimally purchase the electricity in long-term markets?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6074550" y="4501438"/>
                <a:ext cx="1621726" cy="4248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  </a:t>
                </a:r>
                <a:r>
                  <a:rPr lang="en-US" sz="2000" dirty="0">
                    <a:latin typeface="Cambria Math" panose="02040503050406030204" pitchFamily="18" charset="0"/>
                  </a:rPr>
                  <a:t>electricity</a:t>
                </a:r>
                <a:endParaRPr lang="en-US" sz="20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4550" y="4501438"/>
                <a:ext cx="1621726" cy="424860"/>
              </a:xfrm>
              <a:prstGeom prst="rect">
                <a:avLst/>
              </a:prstGeom>
              <a:blipFill>
                <a:blip r:embed="rId6"/>
                <a:stretch>
                  <a:fillRect t="-4286" r="-2996" b="-2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051077" y="4461207"/>
                <a:ext cx="2818528" cy="7326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b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rgbClr val="FF000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000" i="1" smtClean="0">
                                  <a:solidFill>
                                    <a:srgbClr val="00B050"/>
                                  </a:solidFill>
                                  <a:latin typeface="Cambria Math" charset="0"/>
                                </a:rPr>
                              </m:ctrlPr>
                            </m:sSubSupPr>
                            <m:e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en-US" sz="20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b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2000" i="1" smtClean="0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chemeClr val="tx1"/>
                  </a:solidFill>
                </a:endParaRPr>
              </a:p>
              <a:p>
                <a:r>
                  <a:rPr lang="en-US" sz="2000" dirty="0">
                    <a:latin typeface="Cambria Math" panose="02040503050406030204" pitchFamily="18" charset="0"/>
                  </a:rPr>
                  <a:t>Additional electricity</a:t>
                </a:r>
                <a:endParaRPr lang="en-US" sz="20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51077" y="4461207"/>
                <a:ext cx="2818528" cy="732636"/>
              </a:xfrm>
              <a:prstGeom prst="rect">
                <a:avLst/>
              </a:prstGeom>
              <a:blipFill>
                <a:blip r:embed="rId7"/>
                <a:stretch>
                  <a:fillRect l="-2381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039886" y="3035678"/>
                <a:ext cx="1814920" cy="4003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 smtClean="0">
                    <a:solidFill>
                      <a:srgbClr val="00B050"/>
                    </a:solidFill>
                  </a:rPr>
                  <a:t>Renewables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solidFill>
                              <a:srgbClr val="00B05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000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9886" y="3035678"/>
                <a:ext cx="1814920" cy="400302"/>
              </a:xfrm>
              <a:prstGeom prst="rect">
                <a:avLst/>
              </a:prstGeom>
              <a:blipFill rotWithShape="0">
                <a:blip r:embed="rId8"/>
                <a:stretch>
                  <a:fillRect l="-3691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053847" y="3608174"/>
                <a:ext cx="104009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>
                    <a:solidFill>
                      <a:srgbClr val="0070C0"/>
                    </a:solidFill>
                  </a:rPr>
                  <a:t>Load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0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3847" y="3608174"/>
                <a:ext cx="1040093" cy="400110"/>
              </a:xfrm>
              <a:prstGeom prst="rect">
                <a:avLst/>
              </a:prstGeom>
              <a:blipFill>
                <a:blip r:embed="rId9"/>
                <a:stretch>
                  <a:fillRect l="-5848" t="-9091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56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8"/>
    </mc:Choice>
    <mc:Fallback xmlns="">
      <p:transition spd="slow" advTm="16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4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634" y="10949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b="1" dirty="0">
                <a:latin typeface="+mj-lt"/>
              </a:rPr>
              <a:t>Real-time </a:t>
            </a:r>
            <a:r>
              <a:rPr lang="en-US" sz="4400" b="1" dirty="0" smtClean="0">
                <a:latin typeface="+mj-lt"/>
              </a:rPr>
              <a:t>geographical load balancing</a:t>
            </a:r>
            <a:endParaRPr lang="en-US" sz="4400" b="1" dirty="0">
              <a:latin typeface="+mj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3633139" y="1130938"/>
            <a:ext cx="69810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rgbClr val="00B050"/>
                </a:solidFill>
              </a:rPr>
              <a:t>Minimize energy costs </a:t>
            </a:r>
            <a:r>
              <a:rPr lang="en-US" sz="3600" b="1" dirty="0">
                <a:solidFill>
                  <a:srgbClr val="00B050"/>
                </a:solidFill>
              </a:rPr>
              <a:t>+ </a:t>
            </a:r>
            <a:r>
              <a:rPr lang="en-US" sz="3600" b="1" dirty="0" smtClean="0">
                <a:solidFill>
                  <a:srgbClr val="00B050"/>
                </a:solidFill>
              </a:rPr>
              <a:t>delay </a:t>
            </a:r>
            <a:r>
              <a:rPr lang="en-US" sz="3600" b="1" dirty="0">
                <a:solidFill>
                  <a:srgbClr val="00B050"/>
                </a:solidFill>
              </a:rPr>
              <a:t>costs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TextBox 77"/>
              <p:cNvSpPr txBox="1"/>
              <p:nvPr/>
            </p:nvSpPr>
            <p:spPr>
              <a:xfrm>
                <a:off x="3932263" y="1638009"/>
                <a:ext cx="107946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𝒎</m:t>
                      </m:r>
                      <m:r>
                        <a:rPr lang="en-US" sz="2400" b="1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1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78" name="TextBox 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2263" y="1638009"/>
                <a:ext cx="1079462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6780" r="-62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>
            <a:extLst>
              <a:ext uri="{FF2B5EF4-FFF2-40B4-BE49-F238E27FC236}">
                <a16:creationId xmlns="" xmlns:a16="http://schemas.microsoft.com/office/drawing/2014/main" id="{B2B8FCBD-F017-42D8-9778-C8D49E579A93}"/>
              </a:ext>
            </a:extLst>
          </p:cNvPr>
          <p:cNvSpPr txBox="1"/>
          <p:nvPr/>
        </p:nvSpPr>
        <p:spPr>
          <a:xfrm>
            <a:off x="2639979" y="2171413"/>
            <a:ext cx="9541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input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8510D627-FA12-487A-B7D0-8A98FAA17AB8}"/>
              </a:ext>
            </a:extLst>
          </p:cNvPr>
          <p:cNvSpPr txBox="1"/>
          <p:nvPr/>
        </p:nvSpPr>
        <p:spPr>
          <a:xfrm>
            <a:off x="8800466" y="2115803"/>
            <a:ext cx="11817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 smtClean="0">
                <a:solidFill>
                  <a:schemeClr val="accent4">
                    <a:lumMod val="50000"/>
                  </a:schemeClr>
                </a:solidFill>
              </a:rPr>
              <a:t>output</a:t>
            </a:r>
            <a:endParaRPr 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289133" y="2855739"/>
                <a:ext cx="4104137" cy="5309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Long-term </a:t>
                </a:r>
                <a:r>
                  <a:rPr lang="en-US" sz="2800" dirty="0" smtClean="0"/>
                  <a:t>procurement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9133" y="2855739"/>
                <a:ext cx="4104137" cy="530915"/>
              </a:xfrm>
              <a:prstGeom prst="rect">
                <a:avLst/>
              </a:prstGeom>
              <a:blipFill rotWithShape="0">
                <a:blip r:embed="rId5"/>
                <a:stretch>
                  <a:fillRect l="-2522" t="-9091" b="-306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279366" y="3463013"/>
                <a:ext cx="17876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/>
                  <a:t>Demand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9366" y="3463013"/>
                <a:ext cx="1787669" cy="523220"/>
              </a:xfrm>
              <a:prstGeom prst="rect">
                <a:avLst/>
              </a:prstGeom>
              <a:blipFill rotWithShape="0">
                <a:blip r:embed="rId6"/>
                <a:stretch>
                  <a:fillRect l="-6826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266349" y="4665370"/>
                <a:ext cx="331520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Renewable </a:t>
                </a:r>
                <a:r>
                  <a:rPr lang="en-US" sz="2800" dirty="0" smtClean="0"/>
                  <a:t>energy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6349" y="4665370"/>
                <a:ext cx="3315203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3309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267788" y="4109145"/>
                <a:ext cx="3105787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/>
                  <a:t>Electricity prices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b="1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𝒑</m:t>
                        </m:r>
                      </m:e>
                      <m:sup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𝒓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7788" y="4109145"/>
                <a:ext cx="3105787" cy="523220"/>
              </a:xfrm>
              <a:prstGeom prst="rect">
                <a:avLst/>
              </a:prstGeom>
              <a:blipFill rotWithShape="0">
                <a:blip r:embed="rId8"/>
                <a:stretch>
                  <a:fillRect l="-3733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8144720" y="2859587"/>
                <a:ext cx="264206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/>
                  <a:t>L</a:t>
                </a:r>
                <a:r>
                  <a:rPr lang="en-US" sz="2800" dirty="0" smtClean="0"/>
                  <a:t>oad balancing</a:t>
                </a:r>
                <a14:m>
                  <m:oMath xmlns:m="http://schemas.openxmlformats.org/officeDocument/2006/math">
                    <m:r>
                      <a:rPr lang="en-US" sz="2800" b="0" i="0" smtClean="0">
                        <a:solidFill>
                          <a:srgbClr val="0070C0"/>
                        </a:solidFill>
                        <a:latin typeface="Cambria Math" charset="0"/>
                      </a:rPr>
                      <m:t> </m:t>
                    </m:r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4720" y="2859587"/>
                <a:ext cx="2642069" cy="523220"/>
              </a:xfrm>
              <a:prstGeom prst="rect">
                <a:avLst/>
              </a:prstGeom>
              <a:blipFill rotWithShape="0">
                <a:blip r:embed="rId9"/>
                <a:stretch>
                  <a:fillRect l="-3926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7527493" y="3612578"/>
                <a:ext cx="3919440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2800" dirty="0"/>
                  <a:t>P</a:t>
                </a:r>
                <a:r>
                  <a:rPr lang="en-US" sz="2800" dirty="0" smtClean="0"/>
                  <a:t>rocurement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7493" y="3612578"/>
                <a:ext cx="3919440" cy="523220"/>
              </a:xfrm>
              <a:prstGeom prst="rect">
                <a:avLst/>
              </a:prstGeom>
              <a:blipFill rotWithShape="0">
                <a:blip r:embed="rId10"/>
                <a:stretch>
                  <a:fillRect t="-11765" b="-341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948634" y="4365570"/>
                <a:ext cx="3088218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800" dirty="0" smtClean="0"/>
                  <a:t>DC consumption  </a:t>
                </a:r>
                <a14:m>
                  <m:oMath xmlns:m="http://schemas.openxmlformats.org/officeDocument/2006/math">
                    <m:r>
                      <a:rPr lang="en-US" sz="2800" b="1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𝒎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48634" y="4365570"/>
                <a:ext cx="3088218" cy="523220"/>
              </a:xfrm>
              <a:prstGeom prst="rect">
                <a:avLst/>
              </a:prstGeom>
              <a:blipFill rotWithShape="0">
                <a:blip r:embed="rId11"/>
                <a:stretch>
                  <a:fillRect l="-3748" t="-10465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uble Bracket 11"/>
          <p:cNvSpPr/>
          <p:nvPr/>
        </p:nvSpPr>
        <p:spPr>
          <a:xfrm>
            <a:off x="1118079" y="2873951"/>
            <a:ext cx="4452988" cy="2289842"/>
          </a:xfrm>
          <a:prstGeom prst="bracketPair">
            <a:avLst>
              <a:gd name="adj" fmla="val 525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p:sp>
        <p:nvSpPr>
          <p:cNvPr id="30" name="Double Bracket 29"/>
          <p:cNvSpPr/>
          <p:nvPr/>
        </p:nvSpPr>
        <p:spPr>
          <a:xfrm>
            <a:off x="7527493" y="2837193"/>
            <a:ext cx="3919440" cy="2289842"/>
          </a:xfrm>
          <a:prstGeom prst="bracketPair">
            <a:avLst>
              <a:gd name="adj" fmla="val 525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353945" y="1171582"/>
                <a:ext cx="3219215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/>
                      <m: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bSup>
                    <m:d>
                      <m:dPr>
                        <m:ctrlPr>
                          <a:rPr lang="en-US" sz="2800" i="1">
                            <a:solidFill>
                              <a:srgbClr val="0070C0"/>
                            </a:solidFill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 =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945" y="1171582"/>
                <a:ext cx="3219215" cy="578685"/>
              </a:xfrm>
              <a:prstGeom prst="rect">
                <a:avLst/>
              </a:prstGeom>
              <a:blipFill rotWithShape="0">
                <a:blip r:embed="rId12"/>
                <a:stretch>
                  <a:fillRect t="-4211" r="-3030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13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715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27"/>
    </mc:Choice>
    <mc:Fallback xmlns="">
      <p:transition spd="slow" advTm="11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1" grpId="0"/>
      <p:bldP spid="2" grpId="0"/>
      <p:bldP spid="4" grpId="0"/>
      <p:bldP spid="6" grpId="0"/>
      <p:bldP spid="7" grpId="0"/>
      <p:bldP spid="8" grpId="0"/>
      <p:bldP spid="9" grpId="0"/>
      <p:bldP spid="11" grpId="0"/>
      <p:bldP spid="12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5590001" y="3774664"/>
                <a:ext cx="5290230" cy="509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optimal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real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sz="2800" b="1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001" y="3774664"/>
                <a:ext cx="5290230" cy="509498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455634" y="10949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b="1" dirty="0">
                <a:latin typeface="+mj-lt"/>
              </a:rPr>
              <a:t>Long-term </a:t>
            </a:r>
            <a:r>
              <a:rPr lang="en-US" sz="4400" b="1" dirty="0" smtClean="0">
                <a:latin typeface="+mj-lt"/>
              </a:rPr>
              <a:t>optimization</a:t>
            </a:r>
            <a:endParaRPr lang="en-US" sz="44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25324" y="1040796"/>
            <a:ext cx="102450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00B050"/>
                </a:solidFill>
              </a:rPr>
              <a:t>Minimize </a:t>
            </a:r>
            <a:r>
              <a:rPr lang="en-US" sz="3600" b="1" dirty="0">
                <a:solidFill>
                  <a:srgbClr val="FF0000"/>
                </a:solidFill>
              </a:rPr>
              <a:t>long-term cost </a:t>
            </a:r>
            <a:r>
              <a:rPr lang="en-US" sz="3600" b="1" dirty="0">
                <a:solidFill>
                  <a:srgbClr val="00B050"/>
                </a:solidFill>
              </a:rPr>
              <a:t/>
            </a:r>
            <a:br>
              <a:rPr lang="en-US" sz="3600" b="1" dirty="0">
                <a:solidFill>
                  <a:srgbClr val="00B050"/>
                </a:solidFill>
              </a:rPr>
            </a:br>
            <a:r>
              <a:rPr lang="en-US" sz="3600" b="1" dirty="0">
                <a:solidFill>
                  <a:srgbClr val="00B050"/>
                </a:solidFill>
              </a:rPr>
              <a:t>                                   + </a:t>
            </a:r>
            <a:r>
              <a:rPr lang="en-US" sz="3600" b="1" u="sng" dirty="0">
                <a:solidFill>
                  <a:schemeClr val="accent1">
                    <a:lumMod val="50000"/>
                  </a:schemeClr>
                </a:solidFill>
              </a:rPr>
              <a:t>expected</a:t>
            </a:r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 optimal real-time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27965" y="1553179"/>
                <a:ext cx="414922" cy="4385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7965" y="1553179"/>
                <a:ext cx="414922" cy="43858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TextBox 27"/>
          <p:cNvSpPr txBox="1"/>
          <p:nvPr/>
        </p:nvSpPr>
        <p:spPr>
          <a:xfrm>
            <a:off x="2724744" y="2969689"/>
            <a:ext cx="15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Long-term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823395" y="2966487"/>
            <a:ext cx="141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Real-time</a:t>
            </a:r>
          </a:p>
        </p:txBody>
      </p: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4989092" y="2966487"/>
            <a:ext cx="6241" cy="153694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="" xmlns:a16="http://schemas.microsoft.com/office/drawing/2014/main" id="{2F1CACF3-E2D3-41F6-8284-2E9A9BDD2988}"/>
                  </a:ext>
                </a:extLst>
              </p:cNvPr>
              <p:cNvSpPr txBox="1"/>
              <p:nvPr/>
            </p:nvSpPr>
            <p:spPr>
              <a:xfrm>
                <a:off x="2085415" y="3753247"/>
                <a:ext cx="2753289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Energy cost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2F1CACF3-E2D3-41F6-8284-2E9A9BDD2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5415" y="3753247"/>
                <a:ext cx="2753289" cy="530915"/>
              </a:xfrm>
              <a:prstGeom prst="rect">
                <a:avLst/>
              </a:prstGeom>
              <a:blipFill rotWithShape="0">
                <a:blip r:embed="rId6"/>
                <a:stretch>
                  <a:fillRect l="-4425" t="-1034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166831" y="5226123"/>
                <a:ext cx="9313127" cy="6349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  =   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sz="2800" i="1">
                            <a:solidFill>
                              <a:srgbClr val="FF0000"/>
                            </a:solidFill>
                            <a:latin typeface="Cambria Math" charset="0"/>
                          </a:rPr>
                        </m:ctrlPr>
                      </m:naryPr>
                      <m:sub>
                        <m:d>
                          <m:dPr>
                            <m:begChr m:val="{"/>
                            <m:endChr m:val="}"/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d>
                      </m:sub>
                      <m:sup/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  <m:d>
                          <m:dPr>
                            <m:ctrlPr>
                              <a:rPr lang="en-US" sz="2800" i="1">
                                <a:solidFill>
                                  <a:srgbClr val="FF000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e>
                        </m:d>
                      </m:e>
                    </m:nary>
                    <m:r>
                      <a:rPr lang="en-US" sz="2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charset="0"/>
                      </a:rPr>
                      <m:t> 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 </m:t>
                    </m:r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charset="0"/>
                          </a:rPr>
                          <m:t>  </m:t>
                        </m:r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bSup>
                          <m:sSubSup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/>
                          <m: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∗</m:t>
                            </m:r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bSup>
                        <m:d>
                          <m:dPr>
                            <m:ctrlP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𝒒</m:t>
                                    </m:r>
                                  </m:e>
                                  <m:sup>
                                    <m:r>
                                      <a:rPr lang="en-US" sz="2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𝒍</m:t>
                                    </m:r>
                                  </m:sup>
                                </m:sSup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800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rgbClr val="0070C0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800" b="1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rgbClr val="0070C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sz="2800" b="1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𝑳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</m:e>
                        </m:d>
                      </m:e>
                    </m:d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6831" y="5226123"/>
                <a:ext cx="9313127" cy="634982"/>
              </a:xfrm>
              <a:prstGeom prst="rect">
                <a:avLst/>
              </a:prstGeom>
              <a:blipFill rotWithShape="0">
                <a:blip r:embed="rId7"/>
                <a:stretch>
                  <a:fillRect t="-2885"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Double Bracket 11"/>
          <p:cNvSpPr/>
          <p:nvPr/>
        </p:nvSpPr>
        <p:spPr>
          <a:xfrm>
            <a:off x="1997354" y="2993944"/>
            <a:ext cx="9234682" cy="1509485"/>
          </a:xfrm>
          <a:prstGeom prst="bracketPair">
            <a:avLst>
              <a:gd name="adj" fmla="val 5258"/>
            </a:avLst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14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4764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92"/>
    </mc:Choice>
    <mc:Fallback xmlns="">
      <p:transition spd="slow" advTm="1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5634" y="109490"/>
            <a:ext cx="11653544" cy="78156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Properties</a:t>
            </a:r>
            <a:endParaRPr 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id="{B213B49D-6971-4B63-A8FE-322E17E0D37B}"/>
                  </a:ext>
                </a:extLst>
              </p:cNvPr>
              <p:cNvSpPr/>
              <p:nvPr/>
            </p:nvSpPr>
            <p:spPr>
              <a:xfrm>
                <a:off x="1942908" y="1614666"/>
                <a:ext cx="8295106" cy="5786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2800" dirty="0" smtClean="0"/>
                  <a:t>The long-term objective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dirty="0" smtClean="0"/>
                  <a:t>  is convex </a:t>
                </a:r>
                <a:r>
                  <a:rPr lang="en-US" sz="2800" dirty="0" err="1" smtClean="0"/>
                  <a:t>w.r.t</a:t>
                </a:r>
                <a:r>
                  <a:rPr lang="en-US" sz="2800" dirty="0" smtClean="0"/>
                  <a:t>.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800" dirty="0" smtClean="0"/>
                  <a:t> </a:t>
                </a:r>
                <a:endParaRPr lang="en-US" sz="2800" dirty="0"/>
              </a:p>
            </p:txBody>
          </p:sp>
        </mc:Choice>
        <mc:Fallback xmlns="">
          <p:sp>
            <p:nvSpPr>
              <p:cNvPr id="11" name="Rectangle 10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213B49D-6971-4B63-A8FE-322E17E0D3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908" y="1614666"/>
                <a:ext cx="8295106" cy="578685"/>
              </a:xfrm>
              <a:prstGeom prst="rect">
                <a:avLst/>
              </a:prstGeom>
              <a:blipFill rotWithShape="0">
                <a:blip r:embed="rId4"/>
                <a:stretch>
                  <a:fillRect l="-1544" t="-5263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0BADA90-9AFD-4CC6-B0F9-7391D030029E}"/>
              </a:ext>
            </a:extLst>
          </p:cNvPr>
          <p:cNvSpPr/>
          <p:nvPr/>
        </p:nvSpPr>
        <p:spPr>
          <a:xfrm>
            <a:off x="1071219" y="1058788"/>
            <a:ext cx="482721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Convexity of long-term optimal</a:t>
            </a:r>
            <a:endParaRPr lang="en-US" sz="28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="" xmlns:a16="http://schemas.microsoft.com/office/drawing/2014/main" id="{F0BADA90-9AFD-4CC6-B0F9-7391D030029E}"/>
                  </a:ext>
                </a:extLst>
              </p:cNvPr>
              <p:cNvSpPr/>
              <p:nvPr/>
            </p:nvSpPr>
            <p:spPr>
              <a:xfrm>
                <a:off x="1071219" y="2461630"/>
                <a:ext cx="2929263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b="1" dirty="0" smtClean="0">
                    <a:solidFill>
                      <a:srgbClr val="00B050"/>
                    </a:solidFill>
                  </a:rPr>
                  <a:t>Gradient of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sz="2800" i="1">
                            <a:latin typeface="Cambria Math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pPr>
                          <m:e>
                            <m:r>
                              <a:rPr lang="en-US" sz="2800" b="1" i="1">
                                <a:latin typeface="Cambria Math" panose="02040503050406030204" pitchFamily="18" charset="0"/>
                              </a:rPr>
                              <m:t>𝒒</m:t>
                            </m:r>
                          </m:e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sz="2800" b="1" dirty="0" smtClean="0">
                    <a:solidFill>
                      <a:srgbClr val="00B050"/>
                    </a:solidFill>
                  </a:rPr>
                  <a:t> </a:t>
                </a:r>
                <a:endParaRPr lang="en-US" sz="2800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xmlns="" xmlns:a14="http://schemas.microsoft.com/office/drawing/2010/main" id="{F0BADA90-9AFD-4CC6-B0F9-7391D03002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1219" y="2461630"/>
                <a:ext cx="2929263" cy="578685"/>
              </a:xfrm>
              <a:prstGeom prst="rect">
                <a:avLst/>
              </a:prstGeom>
              <a:blipFill rotWithShape="0">
                <a:blip r:embed="rId5"/>
                <a:stretch>
                  <a:fillRect l="-4375" t="-5263" b="-25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Rectangle 1"/>
              <p:cNvSpPr/>
              <p:nvPr/>
            </p:nvSpPr>
            <p:spPr>
              <a:xfrm>
                <a:off x="1942908" y="3208052"/>
                <a:ext cx="8168839" cy="8994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8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sz="28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8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8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8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r>
                  <a:rPr lang="en-US" sz="2800" dirty="0" smtClean="0"/>
                  <a:t> = long-term price  -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sSup>
                          <m:sSupPr>
                            <m:ctrlPr>
                              <a:rPr lang="en-US" sz="2800" i="1" smtClean="0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𝒍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800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𝒑</m:t>
                                </m:r>
                              </m:e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p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sz="28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𝑳</m:t>
                            </m:r>
                          </m:e>
                          <m:sup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p>
                        </m:sSup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charset="0"/>
                              </a:rPr>
                            </m:ctrlPr>
                          </m:fPr>
                          <m:num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/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sup>
                            </m:sSubSup>
                            <m:d>
                              <m:d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𝒒</m:t>
                                        </m:r>
                                      </m:e>
                                      <m:sup>
                                        <m: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𝒍</m:t>
                                        </m:r>
                                      </m:sup>
                                    </m:sSup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charset="0"/>
                                      </a:rPr>
                                    </m:ctrlPr>
                                  </m:sSupPr>
                                  <m:e>
                                    <m:sSup>
                                      <m:sSupPr>
                                        <m:ctrlP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2800" b="1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𝒑</m:t>
                                        </m:r>
                                      </m:e>
                                      <m:sup>
                                        <m:r>
                                          <a:rPr lang="en-US" sz="2800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sup>
                                    </m:sSup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800" b="1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p>
                                    <m:r>
                                      <a:rPr lang="en-US" sz="28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sup>
                                </m:sSup>
                              </m:e>
                            </m:d>
                          </m:num>
                          <m:den>
                            <m:r>
                              <a:rPr lang="en-US" sz="2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𝜕</m:t>
                            </m:r>
                            <m:sSubSup>
                              <m:sSubSupPr>
                                <m:ctrlP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charset="0"/>
                                  </a:rPr>
                                </m:ctrlPr>
                              </m:sSubSupPr>
                              <m:e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sz="28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bSup>
                          </m:den>
                        </m:f>
                      </m:e>
                    </m:d>
                  </m:oMath>
                </a14:m>
                <a:r>
                  <a:rPr lang="en-US" sz="2800" dirty="0" smtClean="0">
                    <a:solidFill>
                      <a:schemeClr val="tx1"/>
                    </a:solidFill>
                  </a:rPr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2908" y="3208052"/>
                <a:ext cx="8168839" cy="899477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/>
          <p:cNvSpPr/>
          <p:nvPr/>
        </p:nvSpPr>
        <p:spPr>
          <a:xfrm>
            <a:off x="1071219" y="4251694"/>
            <a:ext cx="63057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Full utilization of long-term procurement</a:t>
            </a:r>
            <a:endParaRPr lang="en-US" sz="280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15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71219" y="5331194"/>
            <a:ext cx="29284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smtClean="0">
                <a:solidFill>
                  <a:srgbClr val="00B050"/>
                </a:solidFill>
              </a:rPr>
              <a:t>Sparsity of routing</a:t>
            </a:r>
            <a:endParaRPr 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471308" y="5911465"/>
                <a:ext cx="10720692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/>
                  <a:t>There exists an optimal solution with at most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charset="0"/>
                      </a:rPr>
                      <m:t>𝑁</m:t>
                    </m:r>
                    <m:r>
                      <a:rPr lang="en-US" sz="2800" b="0" i="1" smtClean="0">
                        <a:latin typeface="Cambria Math" charset="0"/>
                      </a:rPr>
                      <m:t>+</m:t>
                    </m:r>
                    <m:r>
                      <a:rPr lang="en-US" sz="2800" b="0" i="1" smtClean="0">
                        <a:latin typeface="Cambria Math" charset="0"/>
                      </a:rPr>
                      <m:t>𝐽</m:t>
                    </m:r>
                    <m:r>
                      <a:rPr lang="en-US" sz="2800" b="0" i="1" smtClean="0">
                        <a:latin typeface="Cambria Math" charset="0"/>
                      </a:rPr>
                      <m:t>−1</m:t>
                    </m:r>
                  </m:oMath>
                </a14:m>
                <a:r>
                  <a:rPr lang="en-US" sz="2800" dirty="0" smtClean="0"/>
                  <a:t> flows of traffic </a:t>
                </a:r>
                <a:endParaRPr lang="en-US" sz="2800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308" y="5911465"/>
                <a:ext cx="10720692" cy="523220"/>
              </a:xfrm>
              <a:prstGeom prst="rect">
                <a:avLst/>
              </a:prstGeom>
              <a:blipFill rotWithShape="0">
                <a:blip r:embed="rId7"/>
                <a:stretch>
                  <a:fillRect l="-1137" t="-11628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880388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029"/>
    </mc:Choice>
    <mc:Fallback xmlns="">
      <p:transition spd="slow" advTm="1050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2" grpId="0"/>
      <p:bldP spid="5" grpId="0"/>
      <p:bldP spid="10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" y="418263"/>
            <a:ext cx="106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Optimize procurement in </a:t>
            </a:r>
            <a:r>
              <a:rPr lang="en-US" sz="4000" smtClean="0"/>
              <a:t>long-term markets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132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Challenges</a:t>
            </a:r>
            <a:r>
              <a:rPr lang="en-US" sz="4000" dirty="0" smtClean="0"/>
              <a:t>: Deal with multiple sources of uncertainty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16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0400" y="2834338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Prediction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952" y="3831614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Modeling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5917" y="4828890"/>
            <a:ext cx="253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Algorithms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4469" y="5771575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Evaluation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102254" y="2912574"/>
            <a:ext cx="5926666" cy="266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6"/>
          <p:cNvSpPr/>
          <p:nvPr/>
        </p:nvSpPr>
        <p:spPr>
          <a:xfrm>
            <a:off x="5331477" y="4197189"/>
            <a:ext cx="2008880" cy="1062919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Energy Procurement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1" name="Rounded Rectangle 7"/>
          <p:cNvSpPr/>
          <p:nvPr/>
        </p:nvSpPr>
        <p:spPr>
          <a:xfrm>
            <a:off x="8825228" y="4235682"/>
            <a:ext cx="2143109" cy="100735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Geographical Load </a:t>
            </a:r>
            <a:r>
              <a:rPr lang="en-US" sz="2000" b="1" dirty="0" smtClean="0">
                <a:solidFill>
                  <a:schemeClr val="bg1"/>
                </a:solidFill>
              </a:rPr>
              <a:t>Balancing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2" name="Rounded Rectangle 27"/>
          <p:cNvSpPr/>
          <p:nvPr/>
        </p:nvSpPr>
        <p:spPr>
          <a:xfrm>
            <a:off x="8208981" y="3154462"/>
            <a:ext cx="2625744" cy="729613"/>
          </a:xfrm>
          <a:prstGeom prst="round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Long-term Forecaster</a:t>
            </a:r>
          </a:p>
        </p:txBody>
      </p:sp>
      <p:graphicFrame>
        <p:nvGraphicFramePr>
          <p:cNvPr id="23" name="Diagram 22"/>
          <p:cNvGraphicFramePr/>
          <p:nvPr>
            <p:extLst>
              <p:ext uri="{D42A27DB-BD31-4B8C-83A1-F6EECF244321}">
                <p14:modId xmlns:p14="http://schemas.microsoft.com/office/powerpoint/2010/main" val="106047105"/>
              </p:ext>
            </p:extLst>
          </p:nvPr>
        </p:nvGraphicFramePr>
        <p:xfrm>
          <a:off x="7361536" y="4084549"/>
          <a:ext cx="1405468" cy="128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49533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6954"/>
    </mc:Choice>
    <mc:Fallback xmlns="">
      <p:transition advTm="695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9406" y="135136"/>
            <a:ext cx="11099242" cy="970199"/>
          </a:xfrm>
        </p:spPr>
        <p:txBody>
          <a:bodyPr/>
          <a:lstStyle/>
          <a:p>
            <a:r>
              <a:rPr lang="en-US" b="1" dirty="0" smtClean="0"/>
              <a:t>Prediction </a:t>
            </a:r>
            <a:r>
              <a:rPr lang="en-US" b="1" dirty="0"/>
              <a:t>based Algorithm (PA)</a:t>
            </a:r>
          </a:p>
        </p:txBody>
      </p:sp>
      <p:sp>
        <p:nvSpPr>
          <p:cNvPr id="4" name="Rectangle 3"/>
          <p:cNvSpPr/>
          <p:nvPr/>
        </p:nvSpPr>
        <p:spPr>
          <a:xfrm>
            <a:off x="1027023" y="1664066"/>
            <a:ext cx="52532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Obtain the </a:t>
            </a:r>
            <a:r>
              <a:rPr lang="en-US" sz="2400" b="1" i="1" u="sng" dirty="0"/>
              <a:t>predicted values</a:t>
            </a:r>
            <a:r>
              <a:rPr lang="en-US" sz="2400" b="1" dirty="0"/>
              <a:t> </a:t>
            </a:r>
            <a:r>
              <a:rPr lang="en-US" sz="2400" dirty="0"/>
              <a:t>in real-time </a:t>
            </a:r>
          </a:p>
        </p:txBody>
      </p:sp>
      <p:sp>
        <p:nvSpPr>
          <p:cNvPr id="7" name="Rectangle 6"/>
          <p:cNvSpPr/>
          <p:nvPr/>
        </p:nvSpPr>
        <p:spPr>
          <a:xfrm>
            <a:off x="2108279" y="2220515"/>
            <a:ext cx="117532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70C0"/>
                </a:solidFill>
              </a:rPr>
              <a:t>Demand</a:t>
            </a:r>
          </a:p>
        </p:txBody>
      </p:sp>
      <p:sp>
        <p:nvSpPr>
          <p:cNvPr id="8" name="Rectangle 7"/>
          <p:cNvSpPr/>
          <p:nvPr/>
        </p:nvSpPr>
        <p:spPr>
          <a:xfrm>
            <a:off x="4641075" y="2220515"/>
            <a:ext cx="28151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00B050"/>
                </a:solidFill>
              </a:rPr>
              <a:t>Renewable generation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8322767" y="2220515"/>
            <a:ext cx="209704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olidFill>
                  <a:srgbClr val="FF0000"/>
                </a:solidFill>
              </a:rPr>
              <a:t>Electricity prices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="" xmlns:a16="http://schemas.microsoft.com/office/drawing/2014/main" id="{666B4A84-0739-4F19-A969-6F7C71EB18E6}"/>
                  </a:ext>
                </a:extLst>
              </p:cNvPr>
              <p:cNvSpPr/>
              <p:nvPr/>
            </p:nvSpPr>
            <p:spPr>
              <a:xfrm>
                <a:off x="2285219" y="2603374"/>
                <a:ext cx="472052" cy="376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66B4A84-0739-4F19-A969-6F7C71EB18E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219" y="2603374"/>
                <a:ext cx="472052" cy="376770"/>
              </a:xfrm>
              <a:prstGeom prst="rect">
                <a:avLst/>
              </a:prstGeom>
              <a:blipFill>
                <a:blip r:embed="rId5"/>
                <a:stretch>
                  <a:fillRect t="-1613" r="-5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="" xmlns:a16="http://schemas.microsoft.com/office/drawing/2014/main" id="{C9301D54-093A-4853-B6FD-88D27B76F89A}"/>
                  </a:ext>
                </a:extLst>
              </p:cNvPr>
              <p:cNvSpPr/>
              <p:nvPr/>
            </p:nvSpPr>
            <p:spPr>
              <a:xfrm>
                <a:off x="5779027" y="2591225"/>
                <a:ext cx="52334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9301D54-093A-4853-B6FD-88D27B76F8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027" y="2591225"/>
                <a:ext cx="523348" cy="369332"/>
              </a:xfrm>
              <a:prstGeom prst="rect">
                <a:avLst/>
              </a:prstGeom>
              <a:blipFill>
                <a:blip r:embed="rId6"/>
                <a:stretch>
                  <a:fillRect t="-6557" r="-104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="" xmlns:a16="http://schemas.microsoft.com/office/drawing/2014/main" id="{ADADF0E8-A65D-497A-9FB6-34422A5E3068}"/>
                  </a:ext>
                </a:extLst>
              </p:cNvPr>
              <p:cNvSpPr/>
              <p:nvPr/>
            </p:nvSpPr>
            <p:spPr>
              <a:xfrm>
                <a:off x="9212768" y="2567762"/>
                <a:ext cx="48487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accPr>
                            <m:e>
                              <m:r>
                                <a:rPr lang="en-US" b="1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</m:acc>
                        </m:e>
                        <m:sup>
                          <m: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ADADF0E8-A65D-497A-9FB6-34422A5E30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12768" y="2567762"/>
                <a:ext cx="484876" cy="369332"/>
              </a:xfrm>
              <a:prstGeom prst="rect">
                <a:avLst/>
              </a:prstGeom>
              <a:blipFill>
                <a:blip r:embed="rId7"/>
                <a:stretch>
                  <a:fillRect t="-6557" r="-6250"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="" xmlns:a16="http://schemas.microsoft.com/office/drawing/2014/main" id="{527187E9-010A-44A6-81AB-7188C0F48FEE}"/>
                  </a:ext>
                </a:extLst>
              </p:cNvPr>
              <p:cNvSpPr txBox="1"/>
              <p:nvPr/>
            </p:nvSpPr>
            <p:spPr>
              <a:xfrm>
                <a:off x="5635003" y="4428518"/>
                <a:ext cx="5928717" cy="44711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optimal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real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−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time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 </m:t>
                      </m:r>
                      <m:r>
                        <m:rPr>
                          <m:nor/>
                        </m:rPr>
                        <a:rPr lang="en-US" sz="2800" b="1" dirty="0">
                          <a:solidFill>
                            <a:schemeClr val="accent1">
                              <a:lumMod val="50000"/>
                            </a:schemeClr>
                          </a:solidFill>
                        </a:rPr>
                        <m:t>cost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27187E9-010A-44A6-81AB-7188C0F48F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5003" y="4428518"/>
                <a:ext cx="5928717" cy="447110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5BDE05ED-B314-454E-8CD4-F677B45E1860}"/>
              </a:ext>
            </a:extLst>
          </p:cNvPr>
          <p:cNvSpPr txBox="1"/>
          <p:nvPr/>
        </p:nvSpPr>
        <p:spPr>
          <a:xfrm>
            <a:off x="2521245" y="3188286"/>
            <a:ext cx="15033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Long-term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DDC18EE-33FB-48C0-925B-EBE3F19FD508}"/>
              </a:ext>
            </a:extLst>
          </p:cNvPr>
          <p:cNvSpPr txBox="1"/>
          <p:nvPr/>
        </p:nvSpPr>
        <p:spPr>
          <a:xfrm>
            <a:off x="5630572" y="3210133"/>
            <a:ext cx="14192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Real-time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="" xmlns:a16="http://schemas.microsoft.com/office/drawing/2014/main" id="{B1F18817-AFAE-4081-B67D-EBF1FFA3D422}"/>
              </a:ext>
            </a:extLst>
          </p:cNvPr>
          <p:cNvCxnSpPr>
            <a:cxnSpLocks/>
          </p:cNvCxnSpPr>
          <p:nvPr/>
        </p:nvCxnSpPr>
        <p:spPr>
          <a:xfrm flipH="1">
            <a:off x="4927600" y="3175798"/>
            <a:ext cx="4856" cy="193806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="" xmlns:a16="http://schemas.microsoft.com/office/drawing/2014/main" id="{21899B9E-435C-4854-90D4-A1AE8252E253}"/>
                  </a:ext>
                </a:extLst>
              </p:cNvPr>
              <p:cNvSpPr txBox="1"/>
              <p:nvPr/>
            </p:nvSpPr>
            <p:spPr>
              <a:xfrm>
                <a:off x="1662486" y="4432504"/>
                <a:ext cx="2753289" cy="5309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b="1" dirty="0">
                    <a:solidFill>
                      <a:srgbClr val="FF0000"/>
                    </a:solidFill>
                  </a:rPr>
                  <a:t>Energy cost </a:t>
                </a:r>
                <a14:m>
                  <m:oMath xmlns:m="http://schemas.openxmlformats.org/officeDocument/2006/math">
                    <m:r>
                      <a:rPr lang="en-US" sz="2800" b="1" i="0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en-US" sz="2800" i="1">
                            <a:latin typeface="Cambria Math" charset="0"/>
                          </a:rPr>
                        </m:ctrlPr>
                      </m:sSupPr>
                      <m:e>
                        <m:r>
                          <a:rPr lang="en-US" sz="2800" b="1" i="1">
                            <a:latin typeface="Cambria Math" panose="02040503050406030204" pitchFamily="18" charset="0"/>
                          </a:rPr>
                          <m:t>𝒒</m:t>
                        </m:r>
                      </m:e>
                      <m:sup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p>
                  </m:oMath>
                </a14:m>
                <a:r>
                  <a:rPr lang="en-US" sz="2800" dirty="0"/>
                  <a:t>)</a:t>
                </a: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1899B9E-435C-4854-90D4-A1AE8252E2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2486" y="4432504"/>
                <a:ext cx="2753289" cy="530915"/>
              </a:xfrm>
              <a:prstGeom prst="rect">
                <a:avLst/>
              </a:prstGeom>
              <a:blipFill>
                <a:blip r:embed="rId9"/>
                <a:stretch>
                  <a:fillRect l="-4656" t="-9195" b="-321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A7EFC81-7D83-4491-9729-AB6C75D8BDE6}"/>
                  </a:ext>
                </a:extLst>
              </p:cNvPr>
              <p:cNvSpPr txBox="1"/>
              <p:nvPr/>
            </p:nvSpPr>
            <p:spPr>
              <a:xfrm>
                <a:off x="5268752" y="4397324"/>
                <a:ext cx="5290230" cy="5094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𝔼</m:t>
                          </m:r>
                        </m:e>
                        <m:sub>
                          <m:sSup>
                            <m:sSupPr>
                              <m:ctrlP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𝒒</m:t>
                                  </m:r>
                                </m:e>
                                <m:sup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𝒍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  <m:r>
                            <a:rPr lang="en-US" sz="28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charset="0"/>
                                </a:rPr>
                              </m:ctrlPr>
                            </m:sSupPr>
                            <m:e>
                              <m:sSup>
                                <m:sSupPr>
                                  <m:ctrlP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r>
                                    <a:rPr lang="en-US" sz="28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sup>
                              </m:sSup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800" b="1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𝑳</m:t>
                              </m:r>
                            </m:e>
                            <m:sup>
                              <m:r>
                                <a:rPr lang="en-US" sz="28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p>
                          </m:sSup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2800" i="1" smtClean="0">
                              <a:latin typeface="Cambria Math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optimal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real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−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time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sz="2800" b="1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cost</m:t>
                          </m:r>
                          <m:r>
                            <m:rPr>
                              <m:nor/>
                            </m:rPr>
                            <a:rPr lang="en-US" sz="2800" b="1" i="0" dirty="0" smtClean="0">
                              <a:solidFill>
                                <a:schemeClr val="accent1">
                                  <a:lumMod val="50000"/>
                                </a:schemeClr>
                              </a:solidFill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0A7EFC81-7D83-4491-9729-AB6C75D8BD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8752" y="4397324"/>
                <a:ext cx="5290230" cy="509498"/>
              </a:xfrm>
              <a:prstGeom prst="rect">
                <a:avLst/>
              </a:prstGeom>
              <a:blipFill rotWithShape="0"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17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3868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79"/>
    </mc:Choice>
    <mc:Fallback xmlns="">
      <p:transition spd="slow" advTm="2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8" grpId="0"/>
      <p:bldP spid="19" grpId="0"/>
      <p:bldP spid="22" grpId="0"/>
      <p:bldP spid="23" grpId="0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0274" y="112613"/>
            <a:ext cx="11123526" cy="94416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Stochastic </a:t>
            </a:r>
            <a:r>
              <a:rPr lang="en-US" sz="4000" b="1" dirty="0"/>
              <a:t>Gradient based Algorithm (SGA)</a:t>
            </a:r>
          </a:p>
        </p:txBody>
      </p:sp>
      <p:sp>
        <p:nvSpPr>
          <p:cNvPr id="13" name="Rounded Rectangle 6"/>
          <p:cNvSpPr/>
          <p:nvPr/>
        </p:nvSpPr>
        <p:spPr>
          <a:xfrm>
            <a:off x="1943846" y="3059640"/>
            <a:ext cx="2435701" cy="1327192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Energy Procurement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Rounded Rectangle 7"/>
          <p:cNvSpPr/>
          <p:nvPr/>
        </p:nvSpPr>
        <p:spPr>
          <a:xfrm>
            <a:off x="7512947" y="3055601"/>
            <a:ext cx="2598449" cy="1257807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Geographical Load </a:t>
            </a:r>
            <a:r>
              <a:rPr lang="en-US" sz="2400" b="1" dirty="0" smtClean="0">
                <a:solidFill>
                  <a:schemeClr val="bg1"/>
                </a:solidFill>
              </a:rPr>
              <a:t>Balancing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20" name="Rounded Rectangle 8"/>
          <p:cNvSpPr/>
          <p:nvPr/>
        </p:nvSpPr>
        <p:spPr>
          <a:xfrm>
            <a:off x="1710268" y="5236726"/>
            <a:ext cx="2746338" cy="46933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Long-term markets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594510" y="4421047"/>
            <a:ext cx="16414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Optimal purchase</a:t>
            </a:r>
            <a:endParaRPr lang="en-US" sz="2400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3508826" y="4447317"/>
            <a:ext cx="1" cy="598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ctangle 27"/>
              <p:cNvSpPr/>
              <p:nvPr/>
            </p:nvSpPr>
            <p:spPr>
              <a:xfrm>
                <a:off x="4473796" y="2464921"/>
                <a:ext cx="2974966" cy="4912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>
                              <a:latin typeface="Cambria Math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𝑙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8" name="Rectangle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3796" y="2464921"/>
                <a:ext cx="2974966" cy="49128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ounded Rectangle 27"/>
          <p:cNvSpPr/>
          <p:nvPr/>
        </p:nvSpPr>
        <p:spPr>
          <a:xfrm>
            <a:off x="7448762" y="1588471"/>
            <a:ext cx="3183628" cy="509754"/>
          </a:xfrm>
          <a:prstGeom prst="round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Long-term Forecaster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925045" y="2287323"/>
            <a:ext cx="24541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Error distributions</a:t>
            </a:r>
            <a:endParaRPr lang="en-US" sz="2400" dirty="0"/>
          </a:p>
        </p:txBody>
      </p:sp>
      <p:cxnSp>
        <p:nvCxnSpPr>
          <p:cNvPr id="36" name="Straight Arrow Connector 35"/>
          <p:cNvCxnSpPr/>
          <p:nvPr/>
        </p:nvCxnSpPr>
        <p:spPr>
          <a:xfrm>
            <a:off x="8885320" y="2213423"/>
            <a:ext cx="3912" cy="70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V="1">
            <a:off x="2656081" y="4382256"/>
            <a:ext cx="0" cy="67043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>
            <a:off x="1553015" y="4488931"/>
            <a:ext cx="127001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prices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46"/>
              <p:cNvSpPr/>
              <p:nvPr/>
            </p:nvSpPr>
            <p:spPr>
              <a:xfrm>
                <a:off x="5227727" y="4472600"/>
                <a:ext cx="2974966" cy="779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dirty="0"/>
                  <a:t>=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</m:oMath>
                </a14:m>
                <a:r>
                  <a:rPr lang="en-US" sz="2400" b="1" dirty="0"/>
                  <a:t>+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sz="2400" i="1">
                            <a:latin typeface="Cambria Math" charset="0"/>
                          </a:rPr>
                        </m:ctrlPr>
                      </m:fPr>
                      <m:num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400" i="1">
                                    <a:latin typeface="Cambria Math" charset="0"/>
                                  </a:rPr>
                                </m:ctrlPr>
                              </m:sSupPr>
                              <m:e>
                                <m:r>
                                  <a:rPr lang="en-US" sz="2400" b="1" i="1">
                                    <a:latin typeface="Cambria Math" panose="02040503050406030204" pitchFamily="18" charset="0"/>
                                  </a:rPr>
                                  <m:t>𝒒</m:t>
                                </m:r>
                              </m:e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𝑙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sSubSup>
                          <m:sSubSupPr>
                            <m:ctrlPr>
                              <a:rPr lang="en-US" sz="2400" i="1">
                                <a:latin typeface="Cambria Math" charset="0"/>
                              </a:rPr>
                            </m:ctrlPr>
                          </m:sSub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p>
                        </m:sSubSup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7" name="Rectangle 4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7727" y="4472600"/>
                <a:ext cx="2974966" cy="77944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2584357" y="2159179"/>
                <a:ext cx="1509067" cy="4912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400" smtClean="0"/>
                  <a:t>Init</a:t>
                </a:r>
                <a:r>
                  <a:rPr lang="en-US" sz="2400" dirty="0" smtClean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i="1">
                            <a:latin typeface="Cambria Math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84357" y="2159179"/>
                <a:ext cx="1509067" cy="491288"/>
              </a:xfrm>
              <a:prstGeom prst="rect">
                <a:avLst/>
              </a:prstGeom>
              <a:blipFill rotWithShape="0">
                <a:blip r:embed="rId5"/>
                <a:stretch>
                  <a:fillRect l="-6478" t="-3704" b="-27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/>
          <p:cNvCxnSpPr/>
          <p:nvPr/>
        </p:nvCxnSpPr>
        <p:spPr>
          <a:xfrm>
            <a:off x="3150989" y="2585115"/>
            <a:ext cx="10707" cy="39710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18</a:t>
            </a:fld>
            <a:endParaRPr lang="en-US" dirty="0"/>
          </a:p>
        </p:txBody>
      </p:sp>
      <p:sp>
        <p:nvSpPr>
          <p:cNvPr id="21" name="Circular Arrow 20"/>
          <p:cNvSpPr/>
          <p:nvPr/>
        </p:nvSpPr>
        <p:spPr>
          <a:xfrm>
            <a:off x="4289299" y="3030659"/>
            <a:ext cx="3327652" cy="1609686"/>
          </a:xfrm>
          <a:prstGeom prst="circularArrow">
            <a:avLst>
              <a:gd name="adj1" fmla="val 9483"/>
              <a:gd name="adj2" fmla="val 685002"/>
              <a:gd name="adj3" fmla="val 18650546"/>
              <a:gd name="adj4" fmla="val 13064452"/>
              <a:gd name="adj5" fmla="val 11064"/>
            </a:avLst>
          </a:prstGeom>
          <a:solidFill>
            <a:schemeClr val="accent6">
              <a:lumMod val="75000"/>
            </a:schemeClr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Circular Arrow 21"/>
          <p:cNvSpPr/>
          <p:nvPr/>
        </p:nvSpPr>
        <p:spPr>
          <a:xfrm>
            <a:off x="4289299" y="2811361"/>
            <a:ext cx="3327652" cy="1609686"/>
          </a:xfrm>
          <a:prstGeom prst="circularArrow">
            <a:avLst>
              <a:gd name="adj1" fmla="val 9483"/>
              <a:gd name="adj2" fmla="val 685002"/>
              <a:gd name="adj3" fmla="val 7850546"/>
              <a:gd name="adj4" fmla="val 2264452"/>
              <a:gd name="adj5" fmla="val 11064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883400" y="5992194"/>
            <a:ext cx="89845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dirty="0"/>
              <a:t>Theorem. </a:t>
            </a:r>
            <a:r>
              <a:rPr lang="en-US" sz="2400" i="1" u="sng" dirty="0">
                <a:solidFill>
                  <a:srgbClr val="FF0000"/>
                </a:solidFill>
              </a:rPr>
              <a:t>The solution of SGA converges to the set of optimal </a:t>
            </a:r>
            <a:r>
              <a:rPr lang="en-US" sz="2400" i="1" u="sng" dirty="0" smtClean="0">
                <a:solidFill>
                  <a:srgbClr val="FF0000"/>
                </a:solidFill>
              </a:rPr>
              <a:t>solutions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83673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6"/>
    </mc:Choice>
    <mc:Fallback xmlns="">
      <p:transition spd="slow" advTm="37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/>
      <p:bldP spid="28" grpId="0"/>
      <p:bldP spid="34" grpId="0" animBg="1"/>
      <p:bldP spid="35" grpId="0"/>
      <p:bldP spid="47" grpId="0"/>
      <p:bldP spid="2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" y="418263"/>
            <a:ext cx="106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Optimize procurement in </a:t>
            </a:r>
            <a:r>
              <a:rPr lang="en-US" sz="4000" smtClean="0"/>
              <a:t>long-term markets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132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Challenges</a:t>
            </a:r>
            <a:r>
              <a:rPr lang="en-US" sz="4000" dirty="0" smtClean="0"/>
              <a:t>: Deal with multiple sources of uncertainty</a:t>
            </a:r>
            <a:endParaRPr lang="en-US" sz="4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19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0400" y="2834338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Prediction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8952" y="3831614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Modeling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925917" y="4828890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92D050"/>
                </a:solidFill>
              </a:rPr>
              <a:t>Algorithms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2384469" y="5771575"/>
            <a:ext cx="253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rgbClr val="00B050"/>
                </a:solidFill>
              </a:rPr>
              <a:t>Evaluation</a:t>
            </a:r>
            <a:endParaRPr lang="en-US" sz="3200" b="1" dirty="0">
              <a:solidFill>
                <a:srgbClr val="00B05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747714" y="2912574"/>
            <a:ext cx="3508346" cy="266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423" y="3126725"/>
            <a:ext cx="3122220" cy="228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69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479" y="125478"/>
            <a:ext cx="8229600" cy="990600"/>
          </a:xfrm>
        </p:spPr>
        <p:txBody>
          <a:bodyPr>
            <a:normAutofit/>
          </a:bodyPr>
          <a:lstStyle/>
          <a:p>
            <a:r>
              <a:rPr lang="en-US" b="1" dirty="0"/>
              <a:t>Geographical Load Balancing (GLB)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19584" y="4839022"/>
            <a:ext cx="5824416" cy="1225064"/>
          </a:xfrm>
        </p:spPr>
        <p:txBody>
          <a:bodyPr>
            <a:normAutofit/>
          </a:bodyPr>
          <a:lstStyle/>
          <a:p>
            <a:pPr lvl="1">
              <a:buClrTx/>
              <a:buFont typeface="Bauhaus 93"/>
              <a:buChar char="+"/>
            </a:pPr>
            <a:r>
              <a:rPr lang="en-US" sz="2200" dirty="0"/>
              <a:t> Minimize network delay</a:t>
            </a:r>
          </a:p>
          <a:p>
            <a:pPr lvl="1">
              <a:buClrTx/>
              <a:buFont typeface="Bauhaus 93"/>
              <a:buChar char="+"/>
            </a:pPr>
            <a:r>
              <a:rPr lang="en-US" sz="2200" dirty="0"/>
              <a:t> Increase reliability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7139013" y="1475516"/>
            <a:ext cx="242327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rgbClr val="008000"/>
                </a:solidFill>
              </a:rPr>
              <a:t>Google data center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33058" y="1925423"/>
            <a:ext cx="6110943" cy="2741153"/>
          </a:xfrm>
          <a:prstGeom prst="rect">
            <a:avLst/>
          </a:prstGeom>
        </p:spPr>
      </p:pic>
      <p:cxnSp>
        <p:nvCxnSpPr>
          <p:cNvPr id="9" name="Straight Arrow Connector 8"/>
          <p:cNvCxnSpPr>
            <a:cxnSpLocks/>
            <a:endCxn id="23" idx="2"/>
          </p:cNvCxnSpPr>
          <p:nvPr/>
        </p:nvCxnSpPr>
        <p:spPr>
          <a:xfrm flipV="1">
            <a:off x="6979446" y="1906403"/>
            <a:ext cx="1371205" cy="768178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ube 10"/>
          <p:cNvSpPr/>
          <p:nvPr/>
        </p:nvSpPr>
        <p:spPr>
          <a:xfrm>
            <a:off x="7658241" y="2996325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2" name="Cube 11"/>
          <p:cNvSpPr/>
          <p:nvPr/>
        </p:nvSpPr>
        <p:spPr>
          <a:xfrm>
            <a:off x="7311225" y="3318229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3" name="Cube 12"/>
          <p:cNvSpPr/>
          <p:nvPr/>
        </p:nvSpPr>
        <p:spPr>
          <a:xfrm>
            <a:off x="7434905" y="3606892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5" name="Cube 14"/>
          <p:cNvSpPr/>
          <p:nvPr/>
        </p:nvSpPr>
        <p:spPr>
          <a:xfrm>
            <a:off x="7068383" y="3535694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6" name="Cube 15"/>
          <p:cNvSpPr/>
          <p:nvPr/>
        </p:nvSpPr>
        <p:spPr>
          <a:xfrm>
            <a:off x="7429350" y="4300062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7" name="Cube 16"/>
          <p:cNvSpPr/>
          <p:nvPr/>
        </p:nvSpPr>
        <p:spPr>
          <a:xfrm>
            <a:off x="6805761" y="2677541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8" name="Cube 17"/>
          <p:cNvSpPr/>
          <p:nvPr/>
        </p:nvSpPr>
        <p:spPr>
          <a:xfrm>
            <a:off x="6161195" y="3924602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19" name="Cube 18"/>
          <p:cNvSpPr/>
          <p:nvPr/>
        </p:nvSpPr>
        <p:spPr>
          <a:xfrm>
            <a:off x="3910301" y="2001942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20" name="Cube 19"/>
          <p:cNvSpPr/>
          <p:nvPr/>
        </p:nvSpPr>
        <p:spPr>
          <a:xfrm>
            <a:off x="3943596" y="3171654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21" name="Cube 20"/>
          <p:cNvSpPr/>
          <p:nvPr/>
        </p:nvSpPr>
        <p:spPr>
          <a:xfrm>
            <a:off x="3875804" y="2251633"/>
            <a:ext cx="173685" cy="129696"/>
          </a:xfrm>
          <a:prstGeom prst="cub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008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cxnSp>
        <p:nvCxnSpPr>
          <p:cNvPr id="24" name="Straight Connector 23"/>
          <p:cNvCxnSpPr>
            <a:stCxn id="21" idx="3"/>
            <a:endCxn id="30" idx="1"/>
          </p:cNvCxnSpPr>
          <p:nvPr/>
        </p:nvCxnSpPr>
        <p:spPr>
          <a:xfrm>
            <a:off x="3946435" y="2381330"/>
            <a:ext cx="1495547" cy="711585"/>
          </a:xfrm>
          <a:prstGeom prst="line">
            <a:avLst/>
          </a:prstGeom>
          <a:ln w="28575" cmpd="sng">
            <a:solidFill>
              <a:srgbClr val="FF66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stCxn id="20" idx="3"/>
            <a:endCxn id="33" idx="1"/>
          </p:cNvCxnSpPr>
          <p:nvPr/>
        </p:nvCxnSpPr>
        <p:spPr>
          <a:xfrm>
            <a:off x="4014227" y="3301350"/>
            <a:ext cx="375165" cy="465772"/>
          </a:xfrm>
          <a:prstGeom prst="line">
            <a:avLst/>
          </a:prstGeom>
          <a:ln w="28575" cmpd="sng">
            <a:solidFill>
              <a:srgbClr val="FF66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15" idx="3"/>
            <a:endCxn id="35" idx="1"/>
          </p:cNvCxnSpPr>
          <p:nvPr/>
        </p:nvCxnSpPr>
        <p:spPr>
          <a:xfrm flipH="1">
            <a:off x="7126015" y="3665390"/>
            <a:ext cx="12999" cy="227384"/>
          </a:xfrm>
          <a:prstGeom prst="line">
            <a:avLst/>
          </a:prstGeom>
          <a:ln w="28575" cmpd="sng">
            <a:solidFill>
              <a:srgbClr val="FF66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an 29"/>
          <p:cNvSpPr/>
          <p:nvPr/>
        </p:nvSpPr>
        <p:spPr>
          <a:xfrm>
            <a:off x="5344094" y="3092914"/>
            <a:ext cx="195775" cy="157480"/>
          </a:xfrm>
          <a:prstGeom prst="can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33" name="Can 32"/>
          <p:cNvSpPr/>
          <p:nvPr/>
        </p:nvSpPr>
        <p:spPr>
          <a:xfrm>
            <a:off x="4291504" y="3767122"/>
            <a:ext cx="195775" cy="157480"/>
          </a:xfrm>
          <a:prstGeom prst="can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sp>
        <p:nvSpPr>
          <p:cNvPr id="35" name="Can 34"/>
          <p:cNvSpPr/>
          <p:nvPr/>
        </p:nvSpPr>
        <p:spPr>
          <a:xfrm>
            <a:off x="7028127" y="3892774"/>
            <a:ext cx="195775" cy="157480"/>
          </a:xfrm>
          <a:prstGeom prst="can">
            <a:avLst/>
          </a:prstGeom>
          <a:solidFill>
            <a:srgbClr val="FF66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sz="2200"/>
          </a:p>
        </p:txBody>
      </p:sp>
      <p:cxnSp>
        <p:nvCxnSpPr>
          <p:cNvPr id="47" name="Straight Connector 46"/>
          <p:cNvCxnSpPr>
            <a:stCxn id="17" idx="3"/>
            <a:endCxn id="30" idx="1"/>
          </p:cNvCxnSpPr>
          <p:nvPr/>
        </p:nvCxnSpPr>
        <p:spPr>
          <a:xfrm flipH="1">
            <a:off x="5441981" y="2807238"/>
            <a:ext cx="1434410" cy="285677"/>
          </a:xfrm>
          <a:prstGeom prst="line">
            <a:avLst/>
          </a:prstGeom>
          <a:ln w="28575" cmpd="sng">
            <a:solidFill>
              <a:srgbClr val="FF6600"/>
            </a:solidFill>
            <a:head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523457" y="5181522"/>
            <a:ext cx="2637737" cy="124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" indent="-182880">
              <a:spcBef>
                <a:spcPct val="20000"/>
              </a:spcBef>
              <a:buSzPct val="85000"/>
              <a:buFont typeface="Lucida Grande"/>
              <a:buChar char="➔"/>
            </a:pPr>
            <a:r>
              <a:rPr lang="en-US" sz="2200" dirty="0">
                <a:solidFill>
                  <a:srgbClr val="292934"/>
                </a:solidFill>
              </a:rPr>
              <a:t>Load balancing</a:t>
            </a:r>
          </a:p>
          <a:p>
            <a:pPr marL="182880" indent="-182880">
              <a:spcBef>
                <a:spcPct val="20000"/>
              </a:spcBef>
              <a:buSzPct val="85000"/>
              <a:buFont typeface="Lucida Grande"/>
              <a:buChar char="➔"/>
            </a:pPr>
            <a:r>
              <a:rPr lang="en-US" sz="2200" dirty="0">
                <a:solidFill>
                  <a:srgbClr val="292934"/>
                </a:solidFill>
              </a:rPr>
              <a:t>Network latency</a:t>
            </a:r>
          </a:p>
          <a:p>
            <a:pPr marL="182880" indent="-182880">
              <a:spcBef>
                <a:spcPct val="20000"/>
              </a:spcBef>
              <a:buSzPct val="85000"/>
              <a:buFont typeface="Lucida Grande"/>
              <a:buChar char="➔"/>
            </a:pPr>
            <a:r>
              <a:rPr lang="en-US" sz="2200" dirty="0">
                <a:solidFill>
                  <a:srgbClr val="292934"/>
                </a:solidFill>
              </a:rPr>
              <a:t>Energy</a:t>
            </a:r>
          </a:p>
        </p:txBody>
      </p:sp>
      <p:sp>
        <p:nvSpPr>
          <p:cNvPr id="54" name="Rectangle 53"/>
          <p:cNvSpPr/>
          <p:nvPr/>
        </p:nvSpPr>
        <p:spPr>
          <a:xfrm>
            <a:off x="6781539" y="5418694"/>
            <a:ext cx="472492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kern="0" dirty="0">
                <a:solidFill>
                  <a:schemeClr val="tx2"/>
                </a:solidFill>
              </a:rPr>
              <a:t>All are time varying and location dependent</a:t>
            </a:r>
            <a:endParaRPr lang="en-US" sz="2200" dirty="0">
              <a:solidFill>
                <a:schemeClr val="tx2"/>
              </a:solidFill>
            </a:endParaRPr>
          </a:p>
        </p:txBody>
      </p:sp>
      <p:sp>
        <p:nvSpPr>
          <p:cNvPr id="55" name="Right Brace 54"/>
          <p:cNvSpPr/>
          <p:nvPr/>
        </p:nvSpPr>
        <p:spPr>
          <a:xfrm>
            <a:off x="6268284" y="5322487"/>
            <a:ext cx="222789" cy="933187"/>
          </a:xfrm>
          <a:prstGeom prst="rightBrace">
            <a:avLst>
              <a:gd name="adj1" fmla="val 41807"/>
              <a:gd name="adj2" fmla="val 50000"/>
            </a:avLst>
          </a:prstGeom>
          <a:ln>
            <a:solidFill>
              <a:schemeClr val="tx2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200"/>
          </a:p>
        </p:txBody>
      </p:sp>
      <p:cxnSp>
        <p:nvCxnSpPr>
          <p:cNvPr id="61" name="Straight Arrow Connector 60"/>
          <p:cNvCxnSpPr>
            <a:cxnSpLocks/>
            <a:stCxn id="33" idx="3"/>
            <a:endCxn id="62" idx="0"/>
          </p:cNvCxnSpPr>
          <p:nvPr/>
        </p:nvCxnSpPr>
        <p:spPr>
          <a:xfrm flipH="1">
            <a:off x="2097028" y="3924602"/>
            <a:ext cx="2292364" cy="933562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Rectangle 61"/>
          <p:cNvSpPr/>
          <p:nvPr/>
        </p:nvSpPr>
        <p:spPr>
          <a:xfrm>
            <a:off x="1160997" y="4858164"/>
            <a:ext cx="187206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20000"/>
              </a:spcBef>
              <a:spcAft>
                <a:spcPct val="0"/>
              </a:spcAft>
            </a:pPr>
            <a:r>
              <a:rPr lang="en-US" sz="2200" kern="0" dirty="0" smtClean="0">
                <a:solidFill>
                  <a:srgbClr val="FF6600"/>
                </a:solidFill>
              </a:rPr>
              <a:t>sources</a:t>
            </a:r>
            <a:endParaRPr lang="en-US" sz="2200" dirty="0">
              <a:solidFill>
                <a:srgbClr val="FF660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6750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6"/>
    </mc:Choice>
    <mc:Fallback xmlns="">
      <p:transition spd="slow" advTm="1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3" grpId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30" grpId="0" animBg="1"/>
      <p:bldP spid="33" grpId="0" animBg="1"/>
      <p:bldP spid="35" grpId="0" animBg="1"/>
      <p:bldP spid="51" grpId="0"/>
      <p:bldP spid="54" grpId="0"/>
      <p:bldP spid="55" grpId="0" animBg="1"/>
      <p:bldP spid="62" grpId="0"/>
      <p:bldP spid="62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Setup</a:t>
            </a:r>
          </a:p>
        </p:txBody>
      </p:sp>
      <p:pic>
        <p:nvPicPr>
          <p:cNvPr id="6" name="Picture 2" descr="Image result for US  map 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011" y="1362229"/>
            <a:ext cx="4332890" cy="433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Image result for wind energy 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99" y="1344627"/>
            <a:ext cx="1172359" cy="1172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power plan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7400" y="611986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5568664" y="2679354"/>
            <a:ext cx="3662926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Workload</a:t>
            </a:r>
            <a:r>
              <a:rPr lang="en-US" sz="2200" dirty="0"/>
              <a:t>: Akamai </a:t>
            </a:r>
            <a:r>
              <a:rPr lang="en-US" sz="2200" dirty="0" smtClean="0"/>
              <a:t>data in USA</a:t>
            </a:r>
            <a:endParaRPr lang="en-US" sz="2200" dirty="0"/>
          </a:p>
        </p:txBody>
      </p:sp>
      <p:sp>
        <p:nvSpPr>
          <p:cNvPr id="9" name="Rectangle 8"/>
          <p:cNvSpPr/>
          <p:nvPr/>
        </p:nvSpPr>
        <p:spPr>
          <a:xfrm>
            <a:off x="6196144" y="962119"/>
            <a:ext cx="154414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wind </a:t>
            </a:r>
            <a:r>
              <a:rPr lang="en-US" sz="2200" dirty="0"/>
              <a:t>power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512969" y="946338"/>
            <a:ext cx="142551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grid </a:t>
            </a:r>
            <a:r>
              <a:rPr lang="en-US" sz="2200" dirty="0"/>
              <a:t>power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568664" y="3277703"/>
            <a:ext cx="399635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 smtClean="0"/>
              <a:t>Electricity prices from local RTOs</a:t>
            </a:r>
            <a:endParaRPr lang="en-US" sz="2200" dirty="0"/>
          </a:p>
        </p:txBody>
      </p:sp>
      <p:sp>
        <p:nvSpPr>
          <p:cNvPr id="13" name="Rectangle 12"/>
          <p:cNvSpPr/>
          <p:nvPr/>
        </p:nvSpPr>
        <p:spPr>
          <a:xfrm>
            <a:off x="5568664" y="3874266"/>
            <a:ext cx="51898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Prediction </a:t>
            </a:r>
            <a:r>
              <a:rPr lang="en-US" sz="2200" b="1" dirty="0" smtClean="0"/>
              <a:t>errors </a:t>
            </a:r>
            <a:r>
              <a:rPr lang="en-US" sz="2200" dirty="0" smtClean="0"/>
              <a:t>from long-term forecaster</a:t>
            </a:r>
            <a:endParaRPr lang="en-US" sz="2200" dirty="0"/>
          </a:p>
        </p:txBody>
      </p:sp>
      <p:sp>
        <p:nvSpPr>
          <p:cNvPr id="7" name="Rectangle 6"/>
          <p:cNvSpPr/>
          <p:nvPr/>
        </p:nvSpPr>
        <p:spPr>
          <a:xfrm>
            <a:off x="955608" y="3097877"/>
            <a:ext cx="3193503" cy="769441"/>
          </a:xfrm>
          <a:prstGeom prst="rect">
            <a:avLst/>
          </a:prstGeom>
          <a:noFill/>
          <a:ln>
            <a:noFill/>
          </a:ln>
        </p:spPr>
        <p:txBody>
          <a:bodyPr wrap="none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10 </a:t>
            </a:r>
            <a:r>
              <a:rPr lang="en-US" sz="2200" dirty="0" smtClean="0">
                <a:solidFill>
                  <a:schemeClr val="bg1"/>
                </a:solidFill>
              </a:rPr>
              <a:t>data </a:t>
            </a:r>
            <a:r>
              <a:rPr lang="en-US" sz="2200" dirty="0">
                <a:solidFill>
                  <a:schemeClr val="bg1"/>
                </a:solidFill>
              </a:rPr>
              <a:t>centers</a:t>
            </a:r>
          </a:p>
          <a:p>
            <a:pPr algn="ctr"/>
            <a:r>
              <a:rPr lang="en-US" sz="2200" dirty="0">
                <a:solidFill>
                  <a:schemeClr val="bg1"/>
                </a:solidFill>
              </a:rPr>
              <a:t>(Google Data Center Map)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981FD416-07EA-44E6-8B9D-A0EDB86A85B3}"/>
              </a:ext>
            </a:extLst>
          </p:cNvPr>
          <p:cNvSpPr/>
          <p:nvPr/>
        </p:nvSpPr>
        <p:spPr>
          <a:xfrm>
            <a:off x="5568664" y="4445216"/>
            <a:ext cx="6166136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Network delay </a:t>
            </a:r>
            <a:r>
              <a:rPr lang="en-US" sz="2200" dirty="0"/>
              <a:t>is proportional to the distance between sources and data centers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12" y="2804862"/>
            <a:ext cx="227691" cy="260591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912" y="3394882"/>
            <a:ext cx="227691" cy="2605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6" y="4529241"/>
            <a:ext cx="227691" cy="26059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6" y="3961153"/>
            <a:ext cx="227691" cy="26059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="" xmlns:a16="http://schemas.microsoft.com/office/drawing/2014/main" id="{981FD416-07EA-44E6-8B9D-A0EDB86A85B3}"/>
              </a:ext>
            </a:extLst>
          </p:cNvPr>
          <p:cNvSpPr/>
          <p:nvPr/>
        </p:nvSpPr>
        <p:spPr>
          <a:xfrm>
            <a:off x="5568664" y="5364072"/>
            <a:ext cx="616613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/>
              <a:t>Queuing delay</a:t>
            </a:r>
            <a:r>
              <a:rPr lang="en-US" sz="2200" dirty="0" smtClean="0"/>
              <a:t> M/GI/1</a:t>
            </a:r>
            <a:endParaRPr lang="en-US" sz="2200" dirty="0"/>
          </a:p>
        </p:txBody>
      </p: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9986" y="5448097"/>
            <a:ext cx="227691" cy="26059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34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5191" y="203761"/>
            <a:ext cx="10515600" cy="826160"/>
          </a:xfrm>
        </p:spPr>
        <p:txBody>
          <a:bodyPr/>
          <a:lstStyle/>
          <a:p>
            <a:r>
              <a:rPr lang="en-US" b="1" dirty="0" smtClean="0"/>
              <a:t>SGA quickly converges</a:t>
            </a:r>
            <a:endParaRPr lang="en-US" b="1" dirty="0"/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>
            <a:off x="4066090" y="4493383"/>
            <a:ext cx="3929307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V="1">
            <a:off x="4066090" y="1633859"/>
            <a:ext cx="0" cy="285952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 rot="16200000">
            <a:off x="2391777" y="2959926"/>
            <a:ext cx="181203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hourly cost (USD)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5230321" y="4861306"/>
            <a:ext cx="11833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iterations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4016599" y="1334983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6599" y="1334983"/>
                <a:ext cx="817788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/>
          <p:cNvCxnSpPr>
            <a:cxnSpLocks/>
          </p:cNvCxnSpPr>
          <p:nvPr/>
        </p:nvCxnSpPr>
        <p:spPr>
          <a:xfrm flipH="1">
            <a:off x="4062957" y="3979458"/>
            <a:ext cx="69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3586545" y="4290287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1.2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469525" y="3814404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1.25</a:t>
            </a:r>
          </a:p>
        </p:txBody>
      </p:sp>
      <p:cxnSp>
        <p:nvCxnSpPr>
          <p:cNvPr id="26" name="Straight Connector 25"/>
          <p:cNvCxnSpPr>
            <a:cxnSpLocks/>
          </p:cNvCxnSpPr>
          <p:nvPr/>
        </p:nvCxnSpPr>
        <p:spPr>
          <a:xfrm flipH="1">
            <a:off x="4062957" y="3458758"/>
            <a:ext cx="69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>
            <a:cxnSpLocks/>
          </p:cNvCxnSpPr>
          <p:nvPr/>
        </p:nvCxnSpPr>
        <p:spPr>
          <a:xfrm flipH="1">
            <a:off x="4062957" y="2934883"/>
            <a:ext cx="69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cxnSpLocks/>
          </p:cNvCxnSpPr>
          <p:nvPr/>
        </p:nvCxnSpPr>
        <p:spPr>
          <a:xfrm flipH="1">
            <a:off x="4062957" y="2417358"/>
            <a:ext cx="69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>
            <a:cxnSpLocks/>
          </p:cNvCxnSpPr>
          <p:nvPr/>
        </p:nvCxnSpPr>
        <p:spPr>
          <a:xfrm flipH="1">
            <a:off x="4062957" y="1899833"/>
            <a:ext cx="69001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>
            <a:cxnSpLocks/>
          </p:cNvCxnSpPr>
          <p:nvPr/>
        </p:nvCxnSpPr>
        <p:spPr>
          <a:xfrm>
            <a:off x="5848839" y="4421737"/>
            <a:ext cx="1" cy="71646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>
            <a:cxnSpLocks/>
          </p:cNvCxnSpPr>
          <p:nvPr/>
        </p:nvCxnSpPr>
        <p:spPr>
          <a:xfrm>
            <a:off x="7638731" y="4426499"/>
            <a:ext cx="0" cy="68332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: Shape 43"/>
          <p:cNvSpPr/>
          <p:nvPr/>
        </p:nvSpPr>
        <p:spPr>
          <a:xfrm>
            <a:off x="4099672" y="2202412"/>
            <a:ext cx="3543300" cy="1857375"/>
          </a:xfrm>
          <a:custGeom>
            <a:avLst/>
            <a:gdLst>
              <a:gd name="connsiteX0" fmla="*/ 0 w 3543300"/>
              <a:gd name="connsiteY0" fmla="*/ 0 h 1857375"/>
              <a:gd name="connsiteX1" fmla="*/ 28575 w 3543300"/>
              <a:gd name="connsiteY1" fmla="*/ 447675 h 1857375"/>
              <a:gd name="connsiteX2" fmla="*/ 28575 w 3543300"/>
              <a:gd name="connsiteY2" fmla="*/ 733425 h 1857375"/>
              <a:gd name="connsiteX3" fmla="*/ 42863 w 3543300"/>
              <a:gd name="connsiteY3" fmla="*/ 1138237 h 1857375"/>
              <a:gd name="connsiteX4" fmla="*/ 61913 w 3543300"/>
              <a:gd name="connsiteY4" fmla="*/ 1333500 h 1857375"/>
              <a:gd name="connsiteX5" fmla="*/ 85725 w 3543300"/>
              <a:gd name="connsiteY5" fmla="*/ 1543050 h 1857375"/>
              <a:gd name="connsiteX6" fmla="*/ 123825 w 3543300"/>
              <a:gd name="connsiteY6" fmla="*/ 1704975 h 1857375"/>
              <a:gd name="connsiteX7" fmla="*/ 133350 w 3543300"/>
              <a:gd name="connsiteY7" fmla="*/ 1724025 h 1857375"/>
              <a:gd name="connsiteX8" fmla="*/ 166688 w 3543300"/>
              <a:gd name="connsiteY8" fmla="*/ 1776412 h 1857375"/>
              <a:gd name="connsiteX9" fmla="*/ 200025 w 3543300"/>
              <a:gd name="connsiteY9" fmla="*/ 1804987 h 1857375"/>
              <a:gd name="connsiteX10" fmla="*/ 233363 w 3543300"/>
              <a:gd name="connsiteY10" fmla="*/ 1824037 h 1857375"/>
              <a:gd name="connsiteX11" fmla="*/ 304800 w 3543300"/>
              <a:gd name="connsiteY11" fmla="*/ 1838325 h 1857375"/>
              <a:gd name="connsiteX12" fmla="*/ 438150 w 3543300"/>
              <a:gd name="connsiteY12" fmla="*/ 1847850 h 1857375"/>
              <a:gd name="connsiteX13" fmla="*/ 1733550 w 3543300"/>
              <a:gd name="connsiteY13" fmla="*/ 1857375 h 1857375"/>
              <a:gd name="connsiteX14" fmla="*/ 3543300 w 3543300"/>
              <a:gd name="connsiteY14" fmla="*/ 1847850 h 185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543300" h="1857375">
                <a:moveTo>
                  <a:pt x="0" y="0"/>
                </a:moveTo>
                <a:cubicBezTo>
                  <a:pt x="11906" y="162719"/>
                  <a:pt x="23813" y="325438"/>
                  <a:pt x="28575" y="447675"/>
                </a:cubicBezTo>
                <a:cubicBezTo>
                  <a:pt x="33337" y="569912"/>
                  <a:pt x="26194" y="618331"/>
                  <a:pt x="28575" y="733425"/>
                </a:cubicBezTo>
                <a:cubicBezTo>
                  <a:pt x="30956" y="848519"/>
                  <a:pt x="37307" y="1038225"/>
                  <a:pt x="42863" y="1138237"/>
                </a:cubicBezTo>
                <a:cubicBezTo>
                  <a:pt x="48419" y="1238249"/>
                  <a:pt x="54769" y="1266031"/>
                  <a:pt x="61913" y="1333500"/>
                </a:cubicBezTo>
                <a:cubicBezTo>
                  <a:pt x="69057" y="1400969"/>
                  <a:pt x="75406" y="1481138"/>
                  <a:pt x="85725" y="1543050"/>
                </a:cubicBezTo>
                <a:cubicBezTo>
                  <a:pt x="96044" y="1604962"/>
                  <a:pt x="115887" y="1674812"/>
                  <a:pt x="123825" y="1704975"/>
                </a:cubicBezTo>
                <a:cubicBezTo>
                  <a:pt x="131763" y="1735138"/>
                  <a:pt x="126206" y="1712119"/>
                  <a:pt x="133350" y="1724025"/>
                </a:cubicBezTo>
                <a:cubicBezTo>
                  <a:pt x="140494" y="1735931"/>
                  <a:pt x="155576" y="1762918"/>
                  <a:pt x="166688" y="1776412"/>
                </a:cubicBezTo>
                <a:cubicBezTo>
                  <a:pt x="177801" y="1789906"/>
                  <a:pt x="188913" y="1797050"/>
                  <a:pt x="200025" y="1804987"/>
                </a:cubicBezTo>
                <a:cubicBezTo>
                  <a:pt x="211138" y="1812925"/>
                  <a:pt x="215901" y="1818481"/>
                  <a:pt x="233363" y="1824037"/>
                </a:cubicBezTo>
                <a:cubicBezTo>
                  <a:pt x="250825" y="1829593"/>
                  <a:pt x="270669" y="1834356"/>
                  <a:pt x="304800" y="1838325"/>
                </a:cubicBezTo>
                <a:cubicBezTo>
                  <a:pt x="338931" y="1842294"/>
                  <a:pt x="438150" y="1847850"/>
                  <a:pt x="438150" y="1847850"/>
                </a:cubicBezTo>
                <a:lnTo>
                  <a:pt x="1733550" y="1857375"/>
                </a:lnTo>
                <a:lnTo>
                  <a:pt x="3543300" y="1847850"/>
                </a:ln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3469525" y="3254706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1.3</a:t>
            </a:r>
          </a:p>
        </p:txBody>
      </p:sp>
      <p:sp>
        <p:nvSpPr>
          <p:cNvPr id="46" name="Rectangle 45"/>
          <p:cNvSpPr/>
          <p:nvPr/>
        </p:nvSpPr>
        <p:spPr>
          <a:xfrm>
            <a:off x="3475993" y="2752248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1.35</a:t>
            </a:r>
          </a:p>
        </p:txBody>
      </p:sp>
      <p:sp>
        <p:nvSpPr>
          <p:cNvPr id="47" name="Rectangle 46"/>
          <p:cNvSpPr/>
          <p:nvPr/>
        </p:nvSpPr>
        <p:spPr>
          <a:xfrm>
            <a:off x="3475993" y="2238574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1.4</a:t>
            </a:r>
          </a:p>
        </p:txBody>
      </p:sp>
      <p:sp>
        <p:nvSpPr>
          <p:cNvPr id="48" name="Rectangle 47"/>
          <p:cNvSpPr/>
          <p:nvPr/>
        </p:nvSpPr>
        <p:spPr>
          <a:xfrm>
            <a:off x="3482461" y="1743423"/>
            <a:ext cx="5934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1.45</a:t>
            </a:r>
          </a:p>
        </p:txBody>
      </p:sp>
      <p:sp>
        <p:nvSpPr>
          <p:cNvPr id="49" name="Rectangle 48"/>
          <p:cNvSpPr/>
          <p:nvPr/>
        </p:nvSpPr>
        <p:spPr>
          <a:xfrm>
            <a:off x="5612638" y="456502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50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429379" y="4584872"/>
            <a:ext cx="535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100</a:t>
            </a:r>
          </a:p>
        </p:txBody>
      </p:sp>
      <p:sp>
        <p:nvSpPr>
          <p:cNvPr id="51" name="Rectangle 50"/>
          <p:cNvSpPr/>
          <p:nvPr/>
        </p:nvSpPr>
        <p:spPr>
          <a:xfrm>
            <a:off x="3698828" y="5595865"/>
            <a:ext cx="466382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step sizes </a:t>
            </a:r>
            <a:r>
              <a:rPr lang="en-US" sz="2200" dirty="0"/>
              <a:t>are </a:t>
            </a:r>
            <a:r>
              <a:rPr lang="en-US" sz="2200" b="1" dirty="0"/>
              <a:t>decreasing  &amp; dynamic</a:t>
            </a:r>
          </a:p>
        </p:txBody>
      </p:sp>
      <p:sp>
        <p:nvSpPr>
          <p:cNvPr id="54" name="Rectangle 53"/>
          <p:cNvSpPr/>
          <p:nvPr/>
        </p:nvSpPr>
        <p:spPr>
          <a:xfrm>
            <a:off x="4986741" y="3650941"/>
            <a:ext cx="273267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FF0000"/>
                </a:solidFill>
              </a:rPr>
              <a:t>SGA converges quickly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0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51" grpId="0"/>
      <p:bldP spid="5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8490" y="130637"/>
            <a:ext cx="10515600" cy="874515"/>
          </a:xfrm>
        </p:spPr>
        <p:txBody>
          <a:bodyPr/>
          <a:lstStyle/>
          <a:p>
            <a:r>
              <a:rPr lang="en-US" b="1" dirty="0"/>
              <a:t>How much </a:t>
            </a:r>
            <a:r>
              <a:rPr lang="en-US" b="1" dirty="0" smtClean="0"/>
              <a:t>do PA </a:t>
            </a:r>
            <a:r>
              <a:rPr lang="en-US" b="1" dirty="0"/>
              <a:t>&amp; SGA improve?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238250" y="5845175"/>
            <a:ext cx="5769799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V="1">
            <a:off x="1238250" y="1552575"/>
            <a:ext cx="0" cy="4292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238250" y="1257062"/>
                <a:ext cx="81778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i="1" smtClean="0">
                              <a:latin typeface="Cambria Math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8250" y="1257062"/>
                <a:ext cx="817788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/>
          <p:cNvSpPr/>
          <p:nvPr/>
        </p:nvSpPr>
        <p:spPr>
          <a:xfrm rot="16200000">
            <a:off x="-330349" y="3592791"/>
            <a:ext cx="18120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hourly cost (USD)</a:t>
            </a:r>
          </a:p>
        </p:txBody>
      </p:sp>
      <p:cxnSp>
        <p:nvCxnSpPr>
          <p:cNvPr id="21" name="Straight Connector 20"/>
          <p:cNvCxnSpPr/>
          <p:nvPr/>
        </p:nvCxnSpPr>
        <p:spPr>
          <a:xfrm flipH="1">
            <a:off x="1238251" y="5019675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1238250" y="4184650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1238249" y="3359150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1238249" y="2536825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1501055" y="3435350"/>
            <a:ext cx="340788" cy="240982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2206928" y="3663949"/>
            <a:ext cx="340788" cy="1984375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2896926" y="5159375"/>
            <a:ext cx="340788" cy="68560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605974" y="5258588"/>
            <a:ext cx="340788" cy="389736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310259" y="5313753"/>
            <a:ext cx="340788" cy="45719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 flipV="1">
            <a:off x="5010057" y="5295656"/>
            <a:ext cx="340788" cy="18288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 flipV="1">
            <a:off x="5723200" y="5315939"/>
            <a:ext cx="337548" cy="65683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501055" y="2965450"/>
            <a:ext cx="340788" cy="469900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501055" y="2173289"/>
            <a:ext cx="340788" cy="78972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2206928" y="3157248"/>
            <a:ext cx="340788" cy="506702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2206928" y="2367520"/>
            <a:ext cx="340788" cy="789727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2896926" y="3492501"/>
            <a:ext cx="340788" cy="84486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3605974" y="3620136"/>
            <a:ext cx="340788" cy="844866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4310259" y="3790950"/>
            <a:ext cx="340788" cy="80094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5010057" y="3784176"/>
            <a:ext cx="338987" cy="80094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719356" y="3831204"/>
            <a:ext cx="340788" cy="800948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2896809" y="4338955"/>
            <a:ext cx="340788" cy="81565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3604260" y="4465003"/>
            <a:ext cx="340788" cy="793586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310259" y="4591050"/>
            <a:ext cx="340788" cy="722703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010057" y="4585124"/>
            <a:ext cx="338987" cy="71053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721761" y="4632152"/>
            <a:ext cx="338987" cy="681601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2206928" y="5648324"/>
            <a:ext cx="340788" cy="19685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3604260" y="5648324"/>
            <a:ext cx="340788" cy="19685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5010057" y="5313753"/>
            <a:ext cx="338987" cy="531421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5721737" y="5381625"/>
            <a:ext cx="340788" cy="463360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311750" y="5359472"/>
            <a:ext cx="340788" cy="485512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734577" y="4835009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0.5</a:t>
            </a:r>
          </a:p>
        </p:txBody>
      </p:sp>
      <p:sp>
        <p:nvSpPr>
          <p:cNvPr id="59" name="Rectangle 58"/>
          <p:cNvSpPr/>
          <p:nvPr/>
        </p:nvSpPr>
        <p:spPr>
          <a:xfrm>
            <a:off x="740211" y="4042569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60" name="Rectangle 59"/>
          <p:cNvSpPr/>
          <p:nvPr/>
        </p:nvSpPr>
        <p:spPr>
          <a:xfrm>
            <a:off x="732367" y="3157247"/>
            <a:ext cx="476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1.5</a:t>
            </a:r>
          </a:p>
        </p:txBody>
      </p:sp>
      <p:sp>
        <p:nvSpPr>
          <p:cNvPr id="61" name="Rectangle 60"/>
          <p:cNvSpPr/>
          <p:nvPr/>
        </p:nvSpPr>
        <p:spPr>
          <a:xfrm>
            <a:off x="702659" y="2371395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62" name="Rectangle 61"/>
          <p:cNvSpPr/>
          <p:nvPr/>
        </p:nvSpPr>
        <p:spPr>
          <a:xfrm>
            <a:off x="6033104" y="6072184"/>
            <a:ext cx="1183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algorithms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238249" y="5888139"/>
            <a:ext cx="7999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nLTnGLB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1977340" y="5871778"/>
            <a:ext cx="759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fLTnGLB</a:t>
            </a:r>
            <a:endParaRPr lang="en-US" dirty="0"/>
          </a:p>
        </p:txBody>
      </p:sp>
      <p:sp>
        <p:nvSpPr>
          <p:cNvPr id="65" name="Rectangle 64"/>
          <p:cNvSpPr/>
          <p:nvPr/>
        </p:nvSpPr>
        <p:spPr>
          <a:xfrm>
            <a:off x="2852400" y="5873467"/>
            <a:ext cx="4296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nLT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3576429" y="5881890"/>
            <a:ext cx="38953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/>
              <a:t>fLT</a:t>
            </a:r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230154" y="5872364"/>
            <a:ext cx="368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PA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4929902" y="5881890"/>
            <a:ext cx="4844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SGA</a:t>
            </a:r>
            <a:endParaRPr lang="en-US" dirty="0"/>
          </a:p>
        </p:txBody>
      </p:sp>
      <p:sp>
        <p:nvSpPr>
          <p:cNvPr id="69" name="Rectangle 68"/>
          <p:cNvSpPr/>
          <p:nvPr/>
        </p:nvSpPr>
        <p:spPr>
          <a:xfrm>
            <a:off x="5654138" y="5871778"/>
            <a:ext cx="40549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OA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4477047" y="1709393"/>
            <a:ext cx="919243" cy="21050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5575435" y="1680920"/>
            <a:ext cx="15842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Network delay cost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4477047" y="1989113"/>
            <a:ext cx="919243" cy="210504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/>
          <p:cNvSpPr/>
          <p:nvPr/>
        </p:nvSpPr>
        <p:spPr>
          <a:xfrm>
            <a:off x="4477047" y="2265178"/>
            <a:ext cx="919243" cy="21050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/>
          <p:cNvSpPr/>
          <p:nvPr/>
        </p:nvSpPr>
        <p:spPr>
          <a:xfrm>
            <a:off x="4465914" y="2550953"/>
            <a:ext cx="919243" cy="21050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/>
          <p:cNvSpPr/>
          <p:nvPr/>
        </p:nvSpPr>
        <p:spPr>
          <a:xfrm>
            <a:off x="5575435" y="1966719"/>
            <a:ext cx="1663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Queueing delay cost</a:t>
            </a:r>
            <a:endParaRPr lang="en-US" dirty="0"/>
          </a:p>
        </p:txBody>
      </p:sp>
      <p:sp>
        <p:nvSpPr>
          <p:cNvPr id="76" name="Rectangle 75"/>
          <p:cNvSpPr/>
          <p:nvPr/>
        </p:nvSpPr>
        <p:spPr>
          <a:xfrm>
            <a:off x="5580604" y="2238672"/>
            <a:ext cx="176580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Real-time energy cost</a:t>
            </a:r>
            <a:endParaRPr lang="en-US" dirty="0"/>
          </a:p>
        </p:txBody>
      </p:sp>
      <p:sp>
        <p:nvSpPr>
          <p:cNvPr id="77" name="Rectangle 76"/>
          <p:cNvSpPr/>
          <p:nvPr/>
        </p:nvSpPr>
        <p:spPr>
          <a:xfrm>
            <a:off x="5575435" y="2538318"/>
            <a:ext cx="1821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Long-term energy cost</a:t>
            </a:r>
            <a:endParaRPr lang="en-US" dirty="0"/>
          </a:p>
        </p:txBody>
      </p:sp>
      <p:sp>
        <p:nvSpPr>
          <p:cNvPr id="80" name="Rectangle 79"/>
          <p:cNvSpPr/>
          <p:nvPr/>
        </p:nvSpPr>
        <p:spPr>
          <a:xfrm>
            <a:off x="4838745" y="3333799"/>
            <a:ext cx="657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-44%</a:t>
            </a:r>
          </a:p>
        </p:txBody>
      </p:sp>
      <p:sp>
        <p:nvSpPr>
          <p:cNvPr id="82" name="Rectangle 81"/>
          <p:cNvSpPr/>
          <p:nvPr/>
        </p:nvSpPr>
        <p:spPr>
          <a:xfrm>
            <a:off x="7396959" y="4465002"/>
            <a:ext cx="370890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/>
              <a:t>PA &amp; SGA are very close to OA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192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 animBg="1"/>
      <p:bldP spid="38" grpId="0" animBg="1"/>
      <p:bldP spid="45" grpId="0" animBg="1"/>
      <p:bldP spid="46" grpId="0" animBg="1"/>
      <p:bldP spid="47" grpId="0" animBg="1"/>
      <p:bldP spid="50" grpId="0" animBg="1"/>
      <p:bldP spid="51" grpId="0" animBg="1"/>
      <p:bldP spid="52" grpId="0" animBg="1"/>
      <p:bldP spid="55" grpId="0" animBg="1"/>
      <p:bldP spid="56" grpId="0" animBg="1"/>
      <p:bldP spid="57" grpId="0" animBg="1"/>
      <p:bldP spid="67" grpId="0"/>
      <p:bldP spid="68" grpId="0"/>
      <p:bldP spid="69" grpId="0"/>
      <p:bldP spid="80" grpId="0"/>
      <p:bldP spid="8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941" y="131290"/>
            <a:ext cx="11292820" cy="857921"/>
          </a:xfrm>
        </p:spPr>
        <p:txBody>
          <a:bodyPr>
            <a:normAutofit/>
          </a:bodyPr>
          <a:lstStyle/>
          <a:p>
            <a:r>
              <a:rPr lang="en-US" sz="4000" b="1" dirty="0"/>
              <a:t>Why </a:t>
            </a:r>
            <a:r>
              <a:rPr lang="en-US" sz="4000" b="1" dirty="0" smtClean="0"/>
              <a:t>does PA work well</a:t>
            </a:r>
            <a:r>
              <a:rPr lang="en-US" sz="4000" b="1" dirty="0"/>
              <a:t>?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558925" y="6096000"/>
            <a:ext cx="6503035" cy="317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 flipV="1">
            <a:off x="1558925" y="1806575"/>
            <a:ext cx="0" cy="42926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H="1">
            <a:off x="1558926" y="5273675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flipH="1">
            <a:off x="1558925" y="4438650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558924" y="3613150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558924" y="2790825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1055252" y="5089009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5</a:t>
            </a:r>
          </a:p>
        </p:txBody>
      </p:sp>
      <p:sp>
        <p:nvSpPr>
          <p:cNvPr id="38" name="Rectangle 37"/>
          <p:cNvSpPr/>
          <p:nvPr/>
        </p:nvSpPr>
        <p:spPr>
          <a:xfrm>
            <a:off x="1060886" y="4296569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10</a:t>
            </a:r>
          </a:p>
        </p:txBody>
      </p:sp>
      <p:sp>
        <p:nvSpPr>
          <p:cNvPr id="39" name="Rectangle 38"/>
          <p:cNvSpPr/>
          <p:nvPr/>
        </p:nvSpPr>
        <p:spPr>
          <a:xfrm>
            <a:off x="1053042" y="3411247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15</a:t>
            </a:r>
          </a:p>
        </p:txBody>
      </p:sp>
      <p:sp>
        <p:nvSpPr>
          <p:cNvPr id="40" name="Rectangle 39"/>
          <p:cNvSpPr/>
          <p:nvPr/>
        </p:nvSpPr>
        <p:spPr>
          <a:xfrm>
            <a:off x="1023334" y="2625395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20</a:t>
            </a:r>
          </a:p>
        </p:txBody>
      </p:sp>
      <p:cxnSp>
        <p:nvCxnSpPr>
          <p:cNvPr id="52" name="Straight Connector 51"/>
          <p:cNvCxnSpPr/>
          <p:nvPr/>
        </p:nvCxnSpPr>
        <p:spPr>
          <a:xfrm>
            <a:off x="2930525" y="5997575"/>
            <a:ext cx="0" cy="101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023334" y="1806575"/>
            <a:ext cx="44435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25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H="1">
            <a:off x="1562097" y="2073275"/>
            <a:ext cx="95249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4368800" y="5988050"/>
            <a:ext cx="0" cy="101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7159625" y="5988050"/>
            <a:ext cx="0" cy="101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5727700" y="5994400"/>
            <a:ext cx="0" cy="10160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2707397" y="6178455"/>
            <a:ext cx="508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0.5</a:t>
            </a:r>
          </a:p>
        </p:txBody>
      </p:sp>
      <p:sp>
        <p:nvSpPr>
          <p:cNvPr id="64" name="Rectangle 63"/>
          <p:cNvSpPr/>
          <p:nvPr/>
        </p:nvSpPr>
        <p:spPr>
          <a:xfrm>
            <a:off x="4250937" y="6155715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65" name="Rectangle 64"/>
          <p:cNvSpPr/>
          <p:nvPr/>
        </p:nvSpPr>
        <p:spPr>
          <a:xfrm>
            <a:off x="5526878" y="6168872"/>
            <a:ext cx="5084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1.5</a:t>
            </a:r>
          </a:p>
        </p:txBody>
      </p:sp>
      <p:sp>
        <p:nvSpPr>
          <p:cNvPr id="66" name="Rectangle 65"/>
          <p:cNvSpPr/>
          <p:nvPr/>
        </p:nvSpPr>
        <p:spPr>
          <a:xfrm>
            <a:off x="6994540" y="6168872"/>
            <a:ext cx="31451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/>
              <p:cNvSpPr txBox="1"/>
              <p:nvPr/>
            </p:nvSpPr>
            <p:spPr>
              <a:xfrm>
                <a:off x="7900695" y="6132979"/>
                <a:ext cx="22095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8" name="TextBox 6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0695" y="6132979"/>
                <a:ext cx="220958" cy="307777"/>
              </a:xfrm>
              <a:prstGeom prst="rect">
                <a:avLst/>
              </a:prstGeom>
              <a:blipFill>
                <a:blip r:embed="rId3"/>
                <a:stretch>
                  <a:fillRect l="-38889" r="-38889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1" name="Straight Connector 70"/>
          <p:cNvCxnSpPr/>
          <p:nvPr/>
        </p:nvCxnSpPr>
        <p:spPr>
          <a:xfrm>
            <a:off x="1558924" y="5512872"/>
            <a:ext cx="664970" cy="519073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2228850" y="6038850"/>
            <a:ext cx="762000" cy="49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2995110" y="6036696"/>
            <a:ext cx="1380040" cy="153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4391762" y="6046845"/>
            <a:ext cx="1380040" cy="153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5649823" y="6067555"/>
            <a:ext cx="1509802" cy="4166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1558924" y="2295525"/>
            <a:ext cx="662880" cy="3057525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221804" y="5414448"/>
            <a:ext cx="715072" cy="35796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Connector 85"/>
          <p:cNvCxnSpPr/>
          <p:nvPr/>
        </p:nvCxnSpPr>
        <p:spPr>
          <a:xfrm>
            <a:off x="2930525" y="5747197"/>
            <a:ext cx="1401190" cy="57091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 flipV="1">
            <a:off x="4331715" y="5775745"/>
            <a:ext cx="1365917" cy="1906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5727700" y="5762883"/>
            <a:ext cx="1431925" cy="41405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Oval 94"/>
          <p:cNvSpPr/>
          <p:nvPr/>
        </p:nvSpPr>
        <p:spPr>
          <a:xfrm>
            <a:off x="5195248" y="2709862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6" name="Oval 95"/>
          <p:cNvSpPr/>
          <p:nvPr/>
        </p:nvSpPr>
        <p:spPr>
          <a:xfrm>
            <a:off x="2143672" y="5945704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7" name="Oval 96"/>
          <p:cNvSpPr/>
          <p:nvPr/>
        </p:nvSpPr>
        <p:spPr>
          <a:xfrm>
            <a:off x="2877127" y="5943232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8" name="Oval 97"/>
          <p:cNvSpPr/>
          <p:nvPr/>
        </p:nvSpPr>
        <p:spPr>
          <a:xfrm>
            <a:off x="4286503" y="5963656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99" name="Oval 98"/>
          <p:cNvSpPr/>
          <p:nvPr/>
        </p:nvSpPr>
        <p:spPr>
          <a:xfrm>
            <a:off x="5671690" y="5973842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1" name="Oval 100"/>
          <p:cNvSpPr/>
          <p:nvPr/>
        </p:nvSpPr>
        <p:spPr>
          <a:xfrm>
            <a:off x="7063549" y="5973274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3" name="Oval 102"/>
          <p:cNvSpPr/>
          <p:nvPr/>
        </p:nvSpPr>
        <p:spPr>
          <a:xfrm>
            <a:off x="1482066" y="5427345"/>
            <a:ext cx="164593" cy="16192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5" name="Rectangle 104"/>
          <p:cNvSpPr/>
          <p:nvPr/>
        </p:nvSpPr>
        <p:spPr>
          <a:xfrm>
            <a:off x="1941024" y="6177110"/>
            <a:ext cx="638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0.25</a:t>
            </a:r>
          </a:p>
        </p:txBody>
      </p:sp>
      <p:sp>
        <p:nvSpPr>
          <p:cNvPr id="106" name="Isosceles Triangle 105"/>
          <p:cNvSpPr/>
          <p:nvPr/>
        </p:nvSpPr>
        <p:spPr>
          <a:xfrm rot="6805165">
            <a:off x="2145259" y="5299431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7" name="Isosceles Triangle 106"/>
          <p:cNvSpPr/>
          <p:nvPr/>
        </p:nvSpPr>
        <p:spPr>
          <a:xfrm rot="9350918">
            <a:off x="1447837" y="2206760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8" name="Isosceles Triangle 107"/>
          <p:cNvSpPr/>
          <p:nvPr/>
        </p:nvSpPr>
        <p:spPr>
          <a:xfrm rot="6805165">
            <a:off x="2849029" y="5653510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09" name="Isosceles Triangle 108"/>
          <p:cNvSpPr/>
          <p:nvPr/>
        </p:nvSpPr>
        <p:spPr>
          <a:xfrm rot="5400000">
            <a:off x="4277056" y="5692048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0" name="Isosceles Triangle 109"/>
          <p:cNvSpPr/>
          <p:nvPr/>
        </p:nvSpPr>
        <p:spPr>
          <a:xfrm rot="5400000">
            <a:off x="5660715" y="5662512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1" name="Isosceles Triangle 110"/>
          <p:cNvSpPr/>
          <p:nvPr/>
        </p:nvSpPr>
        <p:spPr>
          <a:xfrm rot="5400000">
            <a:off x="7025735" y="5690252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12" name="Isosceles Triangle 111"/>
          <p:cNvSpPr/>
          <p:nvPr/>
        </p:nvSpPr>
        <p:spPr>
          <a:xfrm rot="5400000">
            <a:off x="5137190" y="2136310"/>
            <a:ext cx="222173" cy="223128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cxnSp>
        <p:nvCxnSpPr>
          <p:cNvPr id="113" name="Straight Connector 112"/>
          <p:cNvCxnSpPr/>
          <p:nvPr/>
        </p:nvCxnSpPr>
        <p:spPr>
          <a:xfrm flipV="1">
            <a:off x="4594585" y="2244587"/>
            <a:ext cx="1365917" cy="19060"/>
          </a:xfrm>
          <a:prstGeom prst="line">
            <a:avLst/>
          </a:prstGeom>
          <a:ln w="25400">
            <a:solidFill>
              <a:schemeClr val="tx1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>
            <a:off x="4591793" y="2775473"/>
            <a:ext cx="1380040" cy="1535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6" name="Rectangle 115"/>
          <p:cNvSpPr/>
          <p:nvPr/>
        </p:nvSpPr>
        <p:spPr>
          <a:xfrm>
            <a:off x="6222325" y="2059921"/>
            <a:ext cx="115877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 vs. OA</a:t>
            </a:r>
          </a:p>
        </p:txBody>
      </p:sp>
      <p:sp>
        <p:nvSpPr>
          <p:cNvPr id="117" name="Rectangle 116"/>
          <p:cNvSpPr/>
          <p:nvPr/>
        </p:nvSpPr>
        <p:spPr>
          <a:xfrm>
            <a:off x="6254858" y="2570563"/>
            <a:ext cx="12722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PA vs. SGA</a:t>
            </a:r>
          </a:p>
        </p:txBody>
      </p:sp>
      <p:sp>
        <p:nvSpPr>
          <p:cNvPr id="118" name="Rectangle: Rounded Corners 117"/>
          <p:cNvSpPr/>
          <p:nvPr/>
        </p:nvSpPr>
        <p:spPr>
          <a:xfrm>
            <a:off x="1421522" y="1690688"/>
            <a:ext cx="886743" cy="4505443"/>
          </a:xfrm>
          <a:prstGeom prst="roundRect">
            <a:avLst>
              <a:gd name="adj" fmla="val 11296"/>
            </a:avLst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0" name="Rectangle 119"/>
          <p:cNvSpPr/>
          <p:nvPr/>
        </p:nvSpPr>
        <p:spPr>
          <a:xfrm rot="16200000">
            <a:off x="305529" y="3580523"/>
            <a:ext cx="1002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Gap (%)</a:t>
            </a:r>
          </a:p>
        </p:txBody>
      </p:sp>
      <p:sp>
        <p:nvSpPr>
          <p:cNvPr id="122" name="Rectangle: Rounded Corners 121"/>
          <p:cNvSpPr/>
          <p:nvPr/>
        </p:nvSpPr>
        <p:spPr>
          <a:xfrm>
            <a:off x="2773257" y="5467886"/>
            <a:ext cx="4638491" cy="728246"/>
          </a:xfrm>
          <a:prstGeom prst="roundRect">
            <a:avLst>
              <a:gd name="adj" fmla="val 11296"/>
            </a:avLst>
          </a:prstGeom>
          <a:noFill/>
          <a:ln w="25400"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123" name="Speech Bubble: Rectangle 122"/>
          <p:cNvSpPr/>
          <p:nvPr/>
        </p:nvSpPr>
        <p:spPr>
          <a:xfrm>
            <a:off x="3197816" y="3288462"/>
            <a:ext cx="3633216" cy="572022"/>
          </a:xfrm>
          <a:prstGeom prst="wedgeRectCallout">
            <a:avLst>
              <a:gd name="adj1" fmla="val -72945"/>
              <a:gd name="adj2" fmla="val 4968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 is </a:t>
            </a:r>
            <a:r>
              <a:rPr lang="en-US" sz="2200" dirty="0" smtClean="0"/>
              <a:t>worse </a:t>
            </a:r>
            <a:r>
              <a:rPr lang="en-US" sz="2200" dirty="0" smtClean="0"/>
              <a:t>than </a:t>
            </a:r>
            <a:r>
              <a:rPr lang="en-US" sz="2200" dirty="0" smtClean="0"/>
              <a:t>SGA &amp; OA</a:t>
            </a:r>
            <a:endParaRPr lang="en-US" sz="2200" dirty="0"/>
          </a:p>
        </p:txBody>
      </p:sp>
      <p:sp>
        <p:nvSpPr>
          <p:cNvPr id="124" name="Speech Bubble: Rectangle 123"/>
          <p:cNvSpPr/>
          <p:nvPr/>
        </p:nvSpPr>
        <p:spPr>
          <a:xfrm>
            <a:off x="3515264" y="4358122"/>
            <a:ext cx="4364736" cy="500050"/>
          </a:xfrm>
          <a:prstGeom prst="wedgeRectCallout">
            <a:avLst>
              <a:gd name="adj1" fmla="val 26013"/>
              <a:gd name="adj2" fmla="val 15359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/>
              <a:t>PA is close to SGA &amp; OA</a:t>
            </a:r>
          </a:p>
        </p:txBody>
      </p:sp>
      <p:sp>
        <p:nvSpPr>
          <p:cNvPr id="3" name="Rectangle 2"/>
          <p:cNvSpPr/>
          <p:nvPr/>
        </p:nvSpPr>
        <p:spPr>
          <a:xfrm>
            <a:off x="8150848" y="3439566"/>
            <a:ext cx="4041152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/>
              <a:t>Trade-off between energy and delay facilitates PA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/>
              <p:cNvSpPr txBox="1"/>
              <p:nvPr/>
            </p:nvSpPr>
            <p:spPr>
              <a:xfrm>
                <a:off x="123717" y="6514650"/>
                <a:ext cx="4127220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sz="2200" dirty="0"/>
                  <a:t>: scaled importance factor of delay</a:t>
                </a:r>
              </a:p>
            </p:txBody>
          </p:sp>
        </mc:Choice>
        <mc:Fallback xmlns="">
          <p:sp>
            <p:nvSpPr>
              <p:cNvPr id="67" name="TextBox 6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717" y="6514650"/>
                <a:ext cx="4127220" cy="338554"/>
              </a:xfrm>
              <a:prstGeom prst="rect">
                <a:avLst/>
              </a:prstGeom>
              <a:blipFill rotWithShape="0">
                <a:blip r:embed="rId4"/>
                <a:stretch>
                  <a:fillRect l="-3102" t="-27273" r="-3250" b="-5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567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" grpId="0" animBg="1"/>
      <p:bldP spid="122" grpId="0" animBg="1"/>
      <p:bldP spid="123" grpId="0" animBg="1"/>
      <p:bldP spid="124" grpId="0" animBg="1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6486" y="83826"/>
            <a:ext cx="11292820" cy="1015440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Sensitivity analysis</a:t>
            </a:r>
            <a:endParaRPr lang="en-US" sz="40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02" y="1907411"/>
            <a:ext cx="3423393" cy="2666363"/>
          </a:xfrm>
          <a:prstGeom prst="rect">
            <a:avLst/>
          </a:prstGeom>
        </p:spPr>
      </p:pic>
      <p:sp>
        <p:nvSpPr>
          <p:cNvPr id="69" name="Rectangle 68"/>
          <p:cNvSpPr/>
          <p:nvPr/>
        </p:nvSpPr>
        <p:spPr>
          <a:xfrm rot="16200000">
            <a:off x="105277" y="3143032"/>
            <a:ext cx="100219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Gap (%)</a:t>
            </a:r>
          </a:p>
        </p:txBody>
      </p:sp>
      <p:sp>
        <p:nvSpPr>
          <p:cNvPr id="70" name="Rectangle 69"/>
          <p:cNvSpPr/>
          <p:nvPr/>
        </p:nvSpPr>
        <p:spPr>
          <a:xfrm>
            <a:off x="618930" y="4656518"/>
            <a:ext cx="40308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Avg. real-time prices/long-term price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24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292" y="2018695"/>
            <a:ext cx="3449684" cy="262475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805408" y="4643361"/>
            <a:ext cx="14979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smtClean="0"/>
              <a:t>distributions</a:t>
            </a:r>
            <a:endParaRPr lang="en-US" sz="2000" dirty="0"/>
          </a:p>
        </p:txBody>
      </p:sp>
      <p:sp>
        <p:nvSpPr>
          <p:cNvPr id="13" name="Rectangle 12"/>
          <p:cNvSpPr/>
          <p:nvPr/>
        </p:nvSpPr>
        <p:spPr>
          <a:xfrm rot="16200000">
            <a:off x="3816536" y="3040536"/>
            <a:ext cx="1362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Hourly cost</a:t>
            </a:r>
            <a:endParaRPr lang="en-US" sz="2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86857" y="1775012"/>
            <a:ext cx="3196391" cy="2854321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528077" y="4629334"/>
            <a:ext cx="193456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Prediction errors</a:t>
            </a:r>
            <a:endParaRPr lang="en-US" sz="2000" dirty="0"/>
          </a:p>
        </p:txBody>
      </p:sp>
      <p:sp>
        <p:nvSpPr>
          <p:cNvPr id="15" name="Rectangle 14"/>
          <p:cNvSpPr/>
          <p:nvPr/>
        </p:nvSpPr>
        <p:spPr>
          <a:xfrm rot="16200000">
            <a:off x="7729141" y="3079444"/>
            <a:ext cx="13628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Hourly cost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3800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" y="418263"/>
            <a:ext cx="106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Optimize procurement in </a:t>
            </a:r>
            <a:r>
              <a:rPr lang="en-US" sz="4000" smtClean="0"/>
              <a:t>long-term markets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1531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Challenges</a:t>
            </a:r>
            <a:r>
              <a:rPr lang="en-US" sz="4000" dirty="0" smtClean="0"/>
              <a:t>: Deal with multiple sources of uncertainty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3237596" y="2758012"/>
            <a:ext cx="5926666" cy="266065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6"/>
          <p:cNvSpPr/>
          <p:nvPr/>
        </p:nvSpPr>
        <p:spPr>
          <a:xfrm>
            <a:off x="3466819" y="4042627"/>
            <a:ext cx="2008880" cy="1062919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Energy Procurement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2" name="Rounded Rectangle 7"/>
          <p:cNvSpPr/>
          <p:nvPr/>
        </p:nvSpPr>
        <p:spPr>
          <a:xfrm>
            <a:off x="6960570" y="4081120"/>
            <a:ext cx="2143109" cy="1007350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Geographical Load </a:t>
            </a:r>
            <a:r>
              <a:rPr lang="en-US" sz="2000" b="1" dirty="0" smtClean="0">
                <a:solidFill>
                  <a:schemeClr val="bg1"/>
                </a:solidFill>
              </a:rPr>
              <a:t>Balancing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3" name="Rounded Rectangle 27"/>
          <p:cNvSpPr/>
          <p:nvPr/>
        </p:nvSpPr>
        <p:spPr>
          <a:xfrm>
            <a:off x="6344323" y="2999900"/>
            <a:ext cx="2625744" cy="729613"/>
          </a:xfrm>
          <a:prstGeom prst="round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Long-term Forecaster</a:t>
            </a:r>
          </a:p>
        </p:txBody>
      </p:sp>
      <p:graphicFrame>
        <p:nvGraphicFramePr>
          <p:cNvPr id="15" name="Diagram 14"/>
          <p:cNvGraphicFramePr/>
          <p:nvPr>
            <p:extLst/>
          </p:nvPr>
        </p:nvGraphicFramePr>
        <p:xfrm>
          <a:off x="5496878" y="3929987"/>
          <a:ext cx="1405468" cy="12882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05997" y="6356350"/>
            <a:ext cx="23650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/>
              <a:t>tan.le@stonybrook.edu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731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0413EC-0CDC-475C-8613-5FA688FE5106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5491" y="313700"/>
            <a:ext cx="11645160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b="1" dirty="0" smtClean="0">
                <a:latin typeface="+mj-lt"/>
              </a:rPr>
              <a:t>Future work</a:t>
            </a:r>
            <a:endParaRPr lang="en-US" sz="4400" b="1" dirty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95543" y="1433108"/>
            <a:ext cx="45251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Two-timescale markets</a:t>
            </a:r>
            <a:endParaRPr lang="en-US" sz="3600" dirty="0"/>
          </a:p>
        </p:txBody>
      </p:sp>
      <p:sp>
        <p:nvSpPr>
          <p:cNvPr id="5" name="Down Arrow 4"/>
          <p:cNvSpPr/>
          <p:nvPr/>
        </p:nvSpPr>
        <p:spPr>
          <a:xfrm>
            <a:off x="4538394" y="2079439"/>
            <a:ext cx="400188" cy="943813"/>
          </a:xfrm>
          <a:prstGeom prst="downArrow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169654" y="2779373"/>
            <a:ext cx="504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smtClean="0"/>
              <a:t>Multi-time scale markets</a:t>
            </a:r>
            <a:endParaRPr lang="en-US" sz="3600" b="1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913476" y="3818181"/>
            <a:ext cx="5164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Single timeslot in real-time</a:t>
            </a:r>
            <a:endParaRPr lang="en-US" sz="3600" dirty="0"/>
          </a:p>
        </p:txBody>
      </p:sp>
      <p:sp>
        <p:nvSpPr>
          <p:cNvPr id="9" name="Down Arrow 8"/>
          <p:cNvSpPr/>
          <p:nvPr/>
        </p:nvSpPr>
        <p:spPr>
          <a:xfrm>
            <a:off x="4556327" y="4536228"/>
            <a:ext cx="400188" cy="943813"/>
          </a:xfrm>
          <a:prstGeom prst="downArrow">
            <a:avLst/>
          </a:prstGeom>
          <a:scene3d>
            <a:camera prst="orthographicFront">
              <a:rot lat="0" lon="0" rev="270000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187587" y="5236162"/>
            <a:ext cx="50485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 smtClean="0"/>
              <a:t>Multiple timeslots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56327" y="5982582"/>
            <a:ext cx="195027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b="1" dirty="0">
                <a:solidFill>
                  <a:schemeClr val="accent6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1599391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  <p:bldP spid="7" grpId="0"/>
      <p:bldP spid="8" grpId="0"/>
      <p:bldP spid="9" grpId="0" animBg="1"/>
      <p:bldP spid="11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387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5540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693" y="140830"/>
            <a:ext cx="10515600" cy="925793"/>
          </a:xfrm>
        </p:spPr>
        <p:txBody>
          <a:bodyPr/>
          <a:lstStyle/>
          <a:p>
            <a:r>
              <a:rPr lang="en-US" b="1" dirty="0" smtClean="0"/>
              <a:t>Weak correlation on long distances</a:t>
            </a:r>
            <a:endParaRPr lang="en-US" b="1" dirty="0"/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079626EB-113D-44FF-99DA-F2CC69D57CE4}"/>
              </a:ext>
            </a:extLst>
          </p:cNvPr>
          <p:cNvSpPr/>
          <p:nvPr/>
        </p:nvSpPr>
        <p:spPr>
          <a:xfrm>
            <a:off x="1104028" y="5308931"/>
            <a:ext cx="307893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Wind generation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A5F3924F-9919-4738-BF41-5995282323D4}"/>
              </a:ext>
            </a:extLst>
          </p:cNvPr>
          <p:cNvSpPr/>
          <p:nvPr/>
        </p:nvSpPr>
        <p:spPr>
          <a:xfrm>
            <a:off x="5437493" y="5369582"/>
            <a:ext cx="284073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Electricity </a:t>
            </a:r>
            <a:r>
              <a:rPr lang="en-US" sz="2200" b="1" dirty="0" smtClean="0"/>
              <a:t>prices</a:t>
            </a:r>
            <a:endParaRPr lang="en-US" sz="2200" b="1" dirty="0"/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2CCA28B-0480-40F3-9AC9-50E5719D2BEB}"/>
              </a:ext>
            </a:extLst>
          </p:cNvPr>
          <p:cNvSpPr/>
          <p:nvPr/>
        </p:nvSpPr>
        <p:spPr>
          <a:xfrm>
            <a:off x="9764935" y="5364166"/>
            <a:ext cx="1455291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Workload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4129881" y="2301777"/>
            <a:ext cx="3860998" cy="2878263"/>
            <a:chOff x="4129881" y="2301777"/>
            <a:chExt cx="3860998" cy="2878263"/>
          </a:xfrm>
        </p:grpSpPr>
        <p:sp>
          <p:nvSpPr>
            <p:cNvPr id="13" name="Rectangle 12">
              <a:extLst>
                <a:ext uri="{FF2B5EF4-FFF2-40B4-BE49-F238E27FC236}">
                  <a16:creationId xmlns="" xmlns:a16="http://schemas.microsoft.com/office/drawing/2014/main" id="{8E60324D-FCE0-4D6A-AFB3-8F59F1D7B19E}"/>
                </a:ext>
              </a:extLst>
            </p:cNvPr>
            <p:cNvSpPr/>
            <p:nvPr/>
          </p:nvSpPr>
          <p:spPr>
            <a:xfrm>
              <a:off x="5630579" y="4810708"/>
              <a:ext cx="1469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distance (km)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C11BE54C-BFDD-4EAF-9031-739581D773E2}"/>
                </a:ext>
              </a:extLst>
            </p:cNvPr>
            <p:cNvSpPr/>
            <p:nvPr/>
          </p:nvSpPr>
          <p:spPr>
            <a:xfrm rot="16200000">
              <a:off x="3149836" y="3310525"/>
              <a:ext cx="2329421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Correlation 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coefficient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446127" y="2301777"/>
              <a:ext cx="3544752" cy="2460783"/>
            </a:xfrm>
            <a:prstGeom prst="rect">
              <a:avLst/>
            </a:prstGeom>
          </p:spPr>
        </p:pic>
      </p:grpSp>
      <p:grpSp>
        <p:nvGrpSpPr>
          <p:cNvPr id="44" name="Group 43"/>
          <p:cNvGrpSpPr/>
          <p:nvPr/>
        </p:nvGrpSpPr>
        <p:grpSpPr>
          <a:xfrm>
            <a:off x="268885" y="2297711"/>
            <a:ext cx="3914080" cy="2882329"/>
            <a:chOff x="268885" y="2297711"/>
            <a:chExt cx="3914080" cy="2882329"/>
          </a:xfrm>
        </p:grpSpPr>
        <p:sp>
          <p:nvSpPr>
            <p:cNvPr id="36" name="Rectangle 35">
              <a:extLst>
                <a:ext uri="{FF2B5EF4-FFF2-40B4-BE49-F238E27FC236}">
                  <a16:creationId xmlns="" xmlns:a16="http://schemas.microsoft.com/office/drawing/2014/main" id="{8E60324D-FCE0-4D6A-AFB3-8F59F1D7B19E}"/>
                </a:ext>
              </a:extLst>
            </p:cNvPr>
            <p:cNvSpPr/>
            <p:nvPr/>
          </p:nvSpPr>
          <p:spPr>
            <a:xfrm>
              <a:off x="1769579" y="4810708"/>
              <a:ext cx="1469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distance (km)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="" xmlns:a16="http://schemas.microsoft.com/office/drawing/2014/main" id="{C11BE54C-BFDD-4EAF-9031-739581D773E2}"/>
                </a:ext>
              </a:extLst>
            </p:cNvPr>
            <p:cNvSpPr/>
            <p:nvPr/>
          </p:nvSpPr>
          <p:spPr>
            <a:xfrm rot="16200000">
              <a:off x="-711159" y="3310525"/>
              <a:ext cx="2329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Correlation  coefficient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673" y="2297711"/>
              <a:ext cx="3630292" cy="2510878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7990880" y="2297711"/>
            <a:ext cx="3946078" cy="2878262"/>
            <a:chOff x="7990880" y="2297711"/>
            <a:chExt cx="3946078" cy="2878262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8E60324D-FCE0-4D6A-AFB3-8F59F1D7B19E}"/>
                </a:ext>
              </a:extLst>
            </p:cNvPr>
            <p:cNvSpPr/>
            <p:nvPr/>
          </p:nvSpPr>
          <p:spPr>
            <a:xfrm>
              <a:off x="9491579" y="4806641"/>
              <a:ext cx="146976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distance (km)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="" xmlns:a16="http://schemas.microsoft.com/office/drawing/2014/main" id="{C11BE54C-BFDD-4EAF-9031-739581D773E2}"/>
                </a:ext>
              </a:extLst>
            </p:cNvPr>
            <p:cNvSpPr/>
            <p:nvPr/>
          </p:nvSpPr>
          <p:spPr>
            <a:xfrm rot="16200000">
              <a:off x="7010836" y="3306458"/>
              <a:ext cx="232942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Correlation  </a:t>
              </a:r>
              <a:r>
                <a:rPr lang="en-US" dirty="0" smtClean="0">
                  <a:solidFill>
                    <a:schemeClr val="bg1">
                      <a:lumMod val="50000"/>
                    </a:schemeClr>
                  </a:solidFill>
                </a:rPr>
                <a:t>coefficient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388275" y="2297711"/>
              <a:ext cx="3548683" cy="2464849"/>
            </a:xfrm>
            <a:prstGeom prst="rect">
              <a:avLst/>
            </a:prstGeom>
          </p:spPr>
        </p:pic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2146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1F66719-7FBE-4284-BB50-930EC5871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3441" y="87892"/>
            <a:ext cx="11791307" cy="938381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Energy procurement </a:t>
            </a:r>
            <a:r>
              <a:rPr lang="en-US" sz="4000" b="1" dirty="0"/>
              <a:t>in </a:t>
            </a:r>
            <a:r>
              <a:rPr lang="en-US" sz="4000" b="1" dirty="0" smtClean="0"/>
              <a:t>multi-timescale </a:t>
            </a:r>
            <a:r>
              <a:rPr lang="en-US" sz="4000" b="1" dirty="0"/>
              <a:t>markets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="" xmlns:a16="http://schemas.microsoft.com/office/drawing/2014/main" id="{553EF694-15CF-4972-B67B-8E9419BE5469}"/>
              </a:ext>
            </a:extLst>
          </p:cNvPr>
          <p:cNvCxnSpPr/>
          <p:nvPr/>
        </p:nvCxnSpPr>
        <p:spPr>
          <a:xfrm>
            <a:off x="1416729" y="4709407"/>
            <a:ext cx="9468465" cy="0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662E153C-9AA0-4797-A1A6-5C4857017752}"/>
              </a:ext>
            </a:extLst>
          </p:cNvPr>
          <p:cNvSpPr/>
          <p:nvPr/>
        </p:nvSpPr>
        <p:spPr>
          <a:xfrm>
            <a:off x="10560425" y="4704317"/>
            <a:ext cx="75373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/>
              <a:t>Time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D83CDBC8-4C3C-42ED-AF36-1A267361AD63}"/>
              </a:ext>
            </a:extLst>
          </p:cNvPr>
          <p:cNvSpPr/>
          <p:nvPr/>
        </p:nvSpPr>
        <p:spPr>
          <a:xfrm>
            <a:off x="7614379" y="4888983"/>
            <a:ext cx="1285929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Real-time</a:t>
            </a:r>
            <a:endParaRPr lang="en-US" sz="2200" dirty="0">
              <a:solidFill>
                <a:srgbClr val="FF0000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4D110299-3164-457E-B5A0-6645F5E63329}"/>
              </a:ext>
            </a:extLst>
          </p:cNvPr>
          <p:cNvSpPr/>
          <p:nvPr/>
        </p:nvSpPr>
        <p:spPr>
          <a:xfrm>
            <a:off x="1750723" y="4888983"/>
            <a:ext cx="1376082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Long-term</a:t>
            </a:r>
            <a:endParaRPr lang="en-US" sz="2200" dirty="0">
              <a:solidFill>
                <a:srgbClr val="FF0000"/>
              </a:solidFill>
            </a:endParaRPr>
          </a:p>
        </p:txBody>
      </p:sp>
      <p:pic>
        <p:nvPicPr>
          <p:cNvPr id="1026" name="Picture 2" descr="Image result for payment png">
            <a:extLst>
              <a:ext uri="{FF2B5EF4-FFF2-40B4-BE49-F238E27FC236}">
                <a16:creationId xmlns="" xmlns:a16="http://schemas.microsoft.com/office/drawing/2014/main" id="{F86EC196-C74C-49F0-A4DF-F0CF3B26F3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761" y="2671384"/>
            <a:ext cx="2078118" cy="1298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FEE8C983-E681-425F-8691-78493368D231}"/>
              </a:ext>
            </a:extLst>
          </p:cNvPr>
          <p:cNvSpPr/>
          <p:nvPr/>
        </p:nvSpPr>
        <p:spPr>
          <a:xfrm>
            <a:off x="1068785" y="5794938"/>
            <a:ext cx="10164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i="1" dirty="0">
                <a:solidFill>
                  <a:srgbClr val="FF0000"/>
                </a:solidFill>
              </a:rPr>
              <a:t>How much electricity should we purchase in long-term for each data center?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73CA9E54-2BAA-48C5-97D0-38CA7AFCA7F9}"/>
              </a:ext>
            </a:extLst>
          </p:cNvPr>
          <p:cNvSpPr/>
          <p:nvPr/>
        </p:nvSpPr>
        <p:spPr>
          <a:xfrm>
            <a:off x="2012489" y="4254447"/>
            <a:ext cx="3758721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ym typeface="Wingdings" panose="05000000000000000000" pitchFamily="2" charset="2"/>
              </a:rPr>
              <a:t> Over or under procurement</a:t>
            </a:r>
            <a:endParaRPr lang="en-US" sz="2200" b="1" dirty="0"/>
          </a:p>
        </p:txBody>
      </p:sp>
      <p:sp>
        <p:nvSpPr>
          <p:cNvPr id="20" name="Rectangle 19">
            <a:extLst>
              <a:ext uri="{FF2B5EF4-FFF2-40B4-BE49-F238E27FC236}">
                <a16:creationId xmlns="" xmlns:a16="http://schemas.microsoft.com/office/drawing/2014/main" id="{FAC1647A-782C-4D32-8A80-D22B94E88206}"/>
              </a:ext>
            </a:extLst>
          </p:cNvPr>
          <p:cNvSpPr/>
          <p:nvPr/>
        </p:nvSpPr>
        <p:spPr>
          <a:xfrm>
            <a:off x="7632848" y="4254446"/>
            <a:ext cx="169084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b="1" dirty="0">
                <a:sym typeface="Wingdings" panose="05000000000000000000" pitchFamily="2" charset="2"/>
              </a:rPr>
              <a:t> expensive</a:t>
            </a:r>
            <a:endParaRPr lang="en-US" sz="2200" b="1" dirty="0"/>
          </a:p>
        </p:txBody>
      </p:sp>
      <p:grpSp>
        <p:nvGrpSpPr>
          <p:cNvPr id="19" name="Group 18">
            <a:extLst>
              <a:ext uri="{FF2B5EF4-FFF2-40B4-BE49-F238E27FC236}">
                <a16:creationId xmlns="" xmlns:a16="http://schemas.microsoft.com/office/drawing/2014/main" id="{71945F8B-C3C2-47B6-883C-9D9139C67178}"/>
              </a:ext>
            </a:extLst>
          </p:cNvPr>
          <p:cNvGrpSpPr/>
          <p:nvPr/>
        </p:nvGrpSpPr>
        <p:grpSpPr>
          <a:xfrm>
            <a:off x="7377534" y="2750849"/>
            <a:ext cx="2806975" cy="1399095"/>
            <a:chOff x="7516151" y="2386573"/>
            <a:chExt cx="2806975" cy="1399095"/>
          </a:xfrm>
        </p:grpSpPr>
        <p:pic>
          <p:nvPicPr>
            <p:cNvPr id="12" name="Picture 2" descr="Image result for payment png">
              <a:extLst>
                <a:ext uri="{FF2B5EF4-FFF2-40B4-BE49-F238E27FC236}">
                  <a16:creationId xmlns="" xmlns:a16="http://schemas.microsoft.com/office/drawing/2014/main" id="{E17DF550-EC1C-4396-B715-2E78F3E98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6151" y="2486844"/>
              <a:ext cx="2078118" cy="12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Image result for payment png">
              <a:extLst>
                <a:ext uri="{FF2B5EF4-FFF2-40B4-BE49-F238E27FC236}">
                  <a16:creationId xmlns="" xmlns:a16="http://schemas.microsoft.com/office/drawing/2014/main" id="{99918EFF-A509-44CD-8DD1-080B8A234A0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45008" y="2386573"/>
              <a:ext cx="2078118" cy="12988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Rectangle 2"/>
          <p:cNvSpPr/>
          <p:nvPr/>
        </p:nvSpPr>
        <p:spPr>
          <a:xfrm>
            <a:off x="1081761" y="986320"/>
            <a:ext cx="980343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 </a:t>
            </a:r>
            <a:r>
              <a:rPr lang="en-US" sz="2400" u="sng" dirty="0"/>
              <a:t>2 data centers in TX &amp; NY:</a:t>
            </a:r>
          </a:p>
          <a:p>
            <a:pPr algn="ctr"/>
            <a:r>
              <a:rPr lang="en-US" sz="2400" dirty="0"/>
              <a:t>TX:  $0.03 kWh (</a:t>
            </a:r>
            <a:r>
              <a:rPr lang="en-US" sz="2400" i="1" dirty="0"/>
              <a:t>long-term</a:t>
            </a:r>
            <a:r>
              <a:rPr lang="en-US" sz="2400" dirty="0"/>
              <a:t>) &amp;  </a:t>
            </a:r>
            <a:r>
              <a:rPr lang="en-US" sz="2400" dirty="0" smtClean="0"/>
              <a:t>$? </a:t>
            </a:r>
            <a:r>
              <a:rPr lang="en-US" sz="2400" dirty="0"/>
              <a:t>kWh (</a:t>
            </a:r>
            <a:r>
              <a:rPr lang="en-US" sz="2400" i="1" dirty="0"/>
              <a:t>real-time</a:t>
            </a:r>
            <a:r>
              <a:rPr lang="en-US" sz="2400" dirty="0"/>
              <a:t>)</a:t>
            </a:r>
          </a:p>
          <a:p>
            <a:pPr algn="ctr"/>
            <a:r>
              <a:rPr lang="en-US" sz="2400" dirty="0"/>
              <a:t>NY:  $0.05 kWh (</a:t>
            </a:r>
            <a:r>
              <a:rPr lang="en-US" sz="2400" i="1" dirty="0"/>
              <a:t>long-term</a:t>
            </a:r>
            <a:r>
              <a:rPr lang="en-US" sz="2400" dirty="0"/>
              <a:t>) &amp; </a:t>
            </a:r>
            <a:r>
              <a:rPr lang="en-US" sz="2400" dirty="0" smtClean="0"/>
              <a:t>$? </a:t>
            </a:r>
            <a:r>
              <a:rPr lang="en-US" sz="2400" dirty="0"/>
              <a:t>kWh (</a:t>
            </a:r>
            <a:r>
              <a:rPr lang="en-US" sz="2400" i="1" dirty="0"/>
              <a:t>real-time</a:t>
            </a:r>
            <a:r>
              <a:rPr lang="en-US" sz="2400" dirty="0"/>
              <a:t>) </a:t>
            </a:r>
            <a:endParaRPr lang="en-US" sz="24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700669" y="2212176"/>
            <a:ext cx="581986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200" dirty="0" smtClean="0"/>
              <a:t>In </a:t>
            </a:r>
            <a:r>
              <a:rPr lang="en-US" sz="2200" dirty="0"/>
              <a:t>real-time, renewables &amp; </a:t>
            </a:r>
            <a:r>
              <a:rPr lang="en-US" sz="2200" dirty="0" smtClean="0"/>
              <a:t>demand </a:t>
            </a:r>
            <a:r>
              <a:rPr lang="en-US" sz="2200" dirty="0"/>
              <a:t>are </a:t>
            </a:r>
            <a:r>
              <a:rPr lang="en-US" sz="2200" dirty="0" smtClean="0"/>
              <a:t>uncertain</a:t>
            </a:r>
            <a:endParaRPr lang="en-US" sz="2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218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0"/>
    </mc:Choice>
    <mc:Fallback xmlns="">
      <p:transition spd="slow" advTm="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20" grpId="0"/>
      <p:bldP spid="3" grpId="0"/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2327159-A7AD-4E2E-8D21-59943F69C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2102" y="127658"/>
            <a:ext cx="11663464" cy="1195304"/>
          </a:xfrm>
        </p:spPr>
        <p:txBody>
          <a:bodyPr>
            <a:normAutofit fontScale="90000"/>
          </a:bodyPr>
          <a:lstStyle/>
          <a:p>
            <a:r>
              <a:rPr lang="en-US" b="1" dirty="0" smtClean="0"/>
              <a:t>Challenges raise on the energy procurement problem</a:t>
            </a:r>
            <a:endParaRPr lang="en-US" b="1" dirty="0"/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674FECA-DCE0-4E9F-9089-FFECFCD155E5}"/>
              </a:ext>
            </a:extLst>
          </p:cNvPr>
          <p:cNvSpPr/>
          <p:nvPr/>
        </p:nvSpPr>
        <p:spPr>
          <a:xfrm>
            <a:off x="5290855" y="4028466"/>
            <a:ext cx="227177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electricity prices</a:t>
            </a:r>
          </a:p>
          <a:p>
            <a:pPr algn="ctr"/>
            <a:r>
              <a:rPr lang="en-US" sz="2400" dirty="0"/>
              <a:t>(CAISO)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5449C1FB-C37D-476D-A7F5-7A7A9AF2E3CD}"/>
              </a:ext>
            </a:extLst>
          </p:cNvPr>
          <p:cNvSpPr/>
          <p:nvPr/>
        </p:nvSpPr>
        <p:spPr>
          <a:xfrm>
            <a:off x="851441" y="4010483"/>
            <a:ext cx="29994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/>
              <a:t>wind generation in CA</a:t>
            </a:r>
          </a:p>
          <a:p>
            <a:pPr algn="ctr"/>
            <a:r>
              <a:rPr lang="en-US" sz="2400" dirty="0"/>
              <a:t>(NREL)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12AA61B-784C-4425-8C89-969FC09C0B8F}"/>
              </a:ext>
            </a:extLst>
          </p:cNvPr>
          <p:cNvSpPr/>
          <p:nvPr/>
        </p:nvSpPr>
        <p:spPr>
          <a:xfrm>
            <a:off x="9421830" y="4016933"/>
            <a:ext cx="211852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b="1" dirty="0"/>
              <a:t>workload in CA</a:t>
            </a:r>
            <a:br>
              <a:rPr lang="en-US" sz="2400" b="1" dirty="0"/>
            </a:br>
            <a:r>
              <a:rPr lang="en-US" sz="2400" dirty="0"/>
              <a:t>(Akamai)</a:t>
            </a:r>
            <a:endParaRPr lang="en-US" sz="2400" b="1" dirty="0"/>
          </a:p>
        </p:txBody>
      </p:sp>
      <p:grpSp>
        <p:nvGrpSpPr>
          <p:cNvPr id="29" name="Group 28">
            <a:extLst>
              <a:ext uri="{FF2B5EF4-FFF2-40B4-BE49-F238E27FC236}">
                <a16:creationId xmlns="" xmlns:a16="http://schemas.microsoft.com/office/drawing/2014/main" id="{30812C40-7DD2-4DA0-A41B-8220D025BC20}"/>
              </a:ext>
            </a:extLst>
          </p:cNvPr>
          <p:cNvGrpSpPr/>
          <p:nvPr/>
        </p:nvGrpSpPr>
        <p:grpSpPr>
          <a:xfrm>
            <a:off x="8308389" y="1147327"/>
            <a:ext cx="3937445" cy="2856706"/>
            <a:chOff x="8308389" y="2061745"/>
            <a:chExt cx="3937445" cy="2856706"/>
          </a:xfrm>
        </p:grpSpPr>
        <p:sp>
          <p:nvSpPr>
            <p:cNvPr id="15" name="Rectangle 14">
              <a:extLst>
                <a:ext uri="{FF2B5EF4-FFF2-40B4-BE49-F238E27FC236}">
                  <a16:creationId xmlns="" xmlns:a16="http://schemas.microsoft.com/office/drawing/2014/main" id="{ED3AA66D-5263-4793-BE20-5FD35CB3F4C8}"/>
                </a:ext>
              </a:extLst>
            </p:cNvPr>
            <p:cNvSpPr/>
            <p:nvPr/>
          </p:nvSpPr>
          <p:spPr>
            <a:xfrm rot="16200000">
              <a:off x="8136002" y="3052979"/>
              <a:ext cx="71410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50000"/>
                    </a:schemeClr>
                  </a:solidFill>
                </a:rPr>
                <a:t>Mbps</a:t>
              </a:r>
              <a:endParaRPr lang="en-US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="" xmlns:a16="http://schemas.microsoft.com/office/drawing/2014/main" id="{D46C51A3-2ADF-4E51-8269-294E4F157EB9}"/>
                </a:ext>
              </a:extLst>
            </p:cNvPr>
            <p:cNvSpPr/>
            <p:nvPr/>
          </p:nvSpPr>
          <p:spPr>
            <a:xfrm>
              <a:off x="10003188" y="4549119"/>
              <a:ext cx="71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hours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495C3AFD-E300-42F5-AF2D-4E22FF0A94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76634" y="2061745"/>
              <a:ext cx="3769200" cy="25152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="" xmlns:a16="http://schemas.microsoft.com/office/drawing/2014/main" id="{5C3BC8D1-93E0-4CC4-99DF-45DA9A95839E}"/>
              </a:ext>
            </a:extLst>
          </p:cNvPr>
          <p:cNvGrpSpPr/>
          <p:nvPr/>
        </p:nvGrpSpPr>
        <p:grpSpPr>
          <a:xfrm>
            <a:off x="4274834" y="1120794"/>
            <a:ext cx="4036509" cy="2911065"/>
            <a:chOff x="4274834" y="2171400"/>
            <a:chExt cx="4036509" cy="2911065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5F8C2E74-5595-4F93-8471-67748A9C836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42143" y="2171400"/>
              <a:ext cx="3769200" cy="2515200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="" xmlns:a16="http://schemas.microsoft.com/office/drawing/2014/main" id="{34CB67C9-1F29-42D6-9DAC-A1DDBD02C316}"/>
                </a:ext>
              </a:extLst>
            </p:cNvPr>
            <p:cNvSpPr/>
            <p:nvPr/>
          </p:nvSpPr>
          <p:spPr>
            <a:xfrm>
              <a:off x="6113834" y="4713133"/>
              <a:ext cx="71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hours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6BDBCC6A-38FC-4B82-8884-F37F4945B51B}"/>
                </a:ext>
              </a:extLst>
            </p:cNvPr>
            <p:cNvSpPr/>
            <p:nvPr/>
          </p:nvSpPr>
          <p:spPr>
            <a:xfrm rot="16200000">
              <a:off x="4001682" y="3189167"/>
              <a:ext cx="91563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$/MWh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="" xmlns:a16="http://schemas.microsoft.com/office/drawing/2014/main" id="{F4C255D0-5F5C-446D-8F5F-DE610F19E355}"/>
              </a:ext>
            </a:extLst>
          </p:cNvPr>
          <p:cNvGrpSpPr/>
          <p:nvPr/>
        </p:nvGrpSpPr>
        <p:grpSpPr>
          <a:xfrm>
            <a:off x="179240" y="1147327"/>
            <a:ext cx="4036512" cy="2910131"/>
            <a:chOff x="179240" y="2197933"/>
            <a:chExt cx="4036512" cy="2910131"/>
          </a:xfrm>
        </p:grpSpPr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C4E0D0AF-0B24-4B9E-BF3D-1B4A612B205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46552" y="2197933"/>
              <a:ext cx="3769200" cy="2515200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FC9A16FB-23AC-439B-9EC7-8FB8FA61E4D2}"/>
                </a:ext>
              </a:extLst>
            </p:cNvPr>
            <p:cNvSpPr/>
            <p:nvPr/>
          </p:nvSpPr>
          <p:spPr>
            <a:xfrm>
              <a:off x="1973105" y="4738732"/>
              <a:ext cx="71609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hours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="" xmlns:a16="http://schemas.microsoft.com/office/drawing/2014/main" id="{B33BFA6E-E9B2-47CC-A876-3F14FB89EFEA}"/>
                </a:ext>
              </a:extLst>
            </p:cNvPr>
            <p:cNvSpPr/>
            <p:nvPr/>
          </p:nvSpPr>
          <p:spPr>
            <a:xfrm rot="16200000">
              <a:off x="116883" y="3289931"/>
              <a:ext cx="4940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50000"/>
                    </a:schemeClr>
                  </a:solidFill>
                </a:rPr>
                <a:t>kW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540341" y="5189436"/>
            <a:ext cx="870353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Long-term procurement and  real-time GLB are coupled</a:t>
            </a:r>
            <a:endParaRPr lang="en-US" sz="2800" b="1" dirty="0">
              <a:solidFill>
                <a:srgbClr val="FF0000"/>
              </a:solidFill>
            </a:endParaRPr>
          </a:p>
          <a:p>
            <a:r>
              <a:rPr lang="en-US" sz="2800" dirty="0"/>
              <a:t>      Real-time costs depend on what happens in long-term</a:t>
            </a:r>
            <a:br>
              <a:rPr lang="en-US" sz="2800" dirty="0"/>
            </a:br>
            <a:r>
              <a:rPr lang="en-US" sz="2800" dirty="0"/>
              <a:t>      Long-term decision </a:t>
            </a:r>
            <a:r>
              <a:rPr lang="en-US" sz="2800" dirty="0" smtClean="0"/>
              <a:t>needs </a:t>
            </a:r>
            <a:r>
              <a:rPr lang="en-US" sz="2800" dirty="0"/>
              <a:t>to </a:t>
            </a:r>
            <a:r>
              <a:rPr lang="en-US" sz="2800" dirty="0" smtClean="0"/>
              <a:t>consider </a:t>
            </a:r>
            <a:r>
              <a:rPr lang="en-US" sz="2800" dirty="0"/>
              <a:t>how GLB works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4</a:t>
            </a:fld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27" y="5661602"/>
            <a:ext cx="337355" cy="386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27" y="6118016"/>
            <a:ext cx="337355" cy="3861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7363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"/>
    </mc:Choice>
    <mc:Fallback xmlns="">
      <p:transition spd="slow" advTm="1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4">
            <a:extLst>
              <a:ext uri="{FF2B5EF4-FFF2-40B4-BE49-F238E27FC236}">
                <a16:creationId xmlns="" xmlns:a16="http://schemas.microsoft.com/office/drawing/2014/main" id="{EC215071-BF5A-419D-A90B-F11EC520C8E8}"/>
              </a:ext>
            </a:extLst>
          </p:cNvPr>
          <p:cNvSpPr/>
          <p:nvPr/>
        </p:nvSpPr>
        <p:spPr>
          <a:xfrm>
            <a:off x="304711" y="4508980"/>
            <a:ext cx="3895385" cy="56794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Multi-time scale markets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10712058-9977-461D-A928-A311F011368A}"/>
              </a:ext>
            </a:extLst>
          </p:cNvPr>
          <p:cNvSpPr txBox="1"/>
          <p:nvPr/>
        </p:nvSpPr>
        <p:spPr>
          <a:xfrm>
            <a:off x="2135671" y="5154075"/>
            <a:ext cx="7300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“Energy portfolio optimization of data centers” Trans. Smartgrid’16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898770BA-1942-4A8C-8259-841D92480C51}"/>
              </a:ext>
            </a:extLst>
          </p:cNvPr>
          <p:cNvSpPr txBox="1"/>
          <p:nvPr/>
        </p:nvSpPr>
        <p:spPr>
          <a:xfrm>
            <a:off x="2405348" y="5462472"/>
            <a:ext cx="55385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M. </a:t>
            </a:r>
            <a:r>
              <a:rPr lang="en-US" sz="2000" dirty="0" err="1"/>
              <a:t>Ghamkhari</a:t>
            </a:r>
            <a:r>
              <a:rPr lang="en-US" sz="2000" dirty="0"/>
              <a:t>, A. Wierman, and H. </a:t>
            </a:r>
            <a:r>
              <a:rPr lang="en-US" sz="2000" dirty="0" err="1"/>
              <a:t>Mohsenian</a:t>
            </a:r>
            <a:r>
              <a:rPr lang="en-US" sz="2000" dirty="0"/>
              <a:t>-Rad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EB63799-4D67-469A-A8DC-9B3911820E84}"/>
              </a:ext>
            </a:extLst>
          </p:cNvPr>
          <p:cNvSpPr txBox="1"/>
          <p:nvPr/>
        </p:nvSpPr>
        <p:spPr>
          <a:xfrm>
            <a:off x="3837457" y="2118525"/>
            <a:ext cx="715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“Cutting the electric bill for internet-scale systems” SIGCOMM’09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06419D4-A4EE-4C60-A2D8-65D07F02054F}"/>
              </a:ext>
            </a:extLst>
          </p:cNvPr>
          <p:cNvSpPr txBox="1"/>
          <p:nvPr/>
        </p:nvSpPr>
        <p:spPr>
          <a:xfrm>
            <a:off x="3807834" y="3592201"/>
            <a:ext cx="77581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“Minimizing </a:t>
            </a:r>
            <a:r>
              <a:rPr lang="en-US" sz="2000" b="1" dirty="0"/>
              <a:t>data center SLA </a:t>
            </a:r>
            <a:r>
              <a:rPr lang="en-US" sz="2000" b="1" dirty="0" smtClean="0"/>
              <a:t>violations and </a:t>
            </a:r>
            <a:r>
              <a:rPr lang="en-US" sz="2000" b="1" dirty="0"/>
              <a:t>power consumption via hybrid </a:t>
            </a:r>
            <a:r>
              <a:rPr lang="en-US" sz="2000" b="1" dirty="0" smtClean="0"/>
              <a:t>resource provisioning” IGCC’11</a:t>
            </a:r>
            <a:endParaRPr lang="en-US" sz="2000" b="1" dirty="0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702E311F-1B2B-4CC1-BFB5-D77AFD07F532}"/>
              </a:ext>
            </a:extLst>
          </p:cNvPr>
          <p:cNvSpPr txBox="1"/>
          <p:nvPr/>
        </p:nvSpPr>
        <p:spPr>
          <a:xfrm>
            <a:off x="4140000" y="4177186"/>
            <a:ext cx="75367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A. Gandhi, Y. Chen, D. </a:t>
            </a:r>
            <a:r>
              <a:rPr lang="en-US" sz="2000" dirty="0" err="1"/>
              <a:t>Gmach</a:t>
            </a:r>
            <a:r>
              <a:rPr lang="en-US" sz="2000" dirty="0"/>
              <a:t>, M. </a:t>
            </a:r>
            <a:r>
              <a:rPr lang="en-US" sz="2000" dirty="0" err="1" smtClean="0"/>
              <a:t>Arlitt</a:t>
            </a:r>
            <a:r>
              <a:rPr lang="en-US" sz="2000" dirty="0" smtClean="0"/>
              <a:t>, M</a:t>
            </a:r>
            <a:r>
              <a:rPr lang="en-US" sz="2000" dirty="0"/>
              <a:t>. </a:t>
            </a:r>
            <a:r>
              <a:rPr lang="en-US" sz="2000" dirty="0" err="1"/>
              <a:t>Marwah</a:t>
            </a:r>
            <a:endParaRPr lang="en-US" sz="2000" dirty="0"/>
          </a:p>
        </p:txBody>
      </p:sp>
      <p:sp>
        <p:nvSpPr>
          <p:cNvPr id="11" name="Rounded Rectangle 20">
            <a:extLst>
              <a:ext uri="{FF2B5EF4-FFF2-40B4-BE49-F238E27FC236}">
                <a16:creationId xmlns="" xmlns:a16="http://schemas.microsoft.com/office/drawing/2014/main" id="{F7360A59-EA56-4714-92A3-DFB203DACA69}"/>
              </a:ext>
            </a:extLst>
          </p:cNvPr>
          <p:cNvSpPr/>
          <p:nvPr/>
        </p:nvSpPr>
        <p:spPr>
          <a:xfrm>
            <a:off x="304711" y="1297986"/>
            <a:ext cx="3197246" cy="607731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accent5"/>
                </a:solidFill>
              </a:rPr>
              <a:t>Real-time markets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45125A19-4E08-403B-828D-E8425D97FA28}"/>
              </a:ext>
            </a:extLst>
          </p:cNvPr>
          <p:cNvSpPr txBox="1"/>
          <p:nvPr/>
        </p:nvSpPr>
        <p:spPr>
          <a:xfrm>
            <a:off x="1124383" y="1995415"/>
            <a:ext cx="43990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Locational prices: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21791A36-3492-49CA-A035-DBD77737799F}"/>
              </a:ext>
            </a:extLst>
          </p:cNvPr>
          <p:cNvSpPr txBox="1"/>
          <p:nvPr/>
        </p:nvSpPr>
        <p:spPr>
          <a:xfrm>
            <a:off x="1113584" y="3480135"/>
            <a:ext cx="25835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Temporal prices: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DA67B53-153D-48CF-8858-8993F6709DDC}"/>
              </a:ext>
            </a:extLst>
          </p:cNvPr>
          <p:cNvSpPr txBox="1"/>
          <p:nvPr/>
        </p:nvSpPr>
        <p:spPr>
          <a:xfrm>
            <a:off x="4111277" y="2459099"/>
            <a:ext cx="662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A. Qureshi, R. Weber, H. Balakrishnan, J. </a:t>
            </a:r>
            <a:r>
              <a:rPr lang="en-US" sz="2000" dirty="0" err="1"/>
              <a:t>Guttag</a:t>
            </a:r>
            <a:r>
              <a:rPr lang="en-US" sz="2000" dirty="0"/>
              <a:t>, B. </a:t>
            </a:r>
            <a:r>
              <a:rPr lang="en-US" sz="2000" dirty="0" err="1"/>
              <a:t>Maggs</a:t>
            </a:r>
            <a:endParaRPr lang="en-US" sz="20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75862969-C664-4AD1-BB05-1D86A8B8A430}"/>
              </a:ext>
            </a:extLst>
          </p:cNvPr>
          <p:cNvSpPr txBox="1"/>
          <p:nvPr/>
        </p:nvSpPr>
        <p:spPr>
          <a:xfrm>
            <a:off x="3837457" y="2872269"/>
            <a:ext cx="71547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“Greening geographical load balancing” SIGMETRICS’11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4A0F0B90-F018-41EB-9850-2F907316605A}"/>
              </a:ext>
            </a:extLst>
          </p:cNvPr>
          <p:cNvSpPr txBox="1"/>
          <p:nvPr/>
        </p:nvSpPr>
        <p:spPr>
          <a:xfrm>
            <a:off x="4111277" y="3195719"/>
            <a:ext cx="6629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Z. Liu, M. Lin, A. Wierman, S. H. Low, and L. L. Andrew</a:t>
            </a:r>
          </a:p>
        </p:txBody>
      </p:sp>
      <p:sp>
        <p:nvSpPr>
          <p:cNvPr id="26" name="Title 1">
            <a:extLst>
              <a:ext uri="{FF2B5EF4-FFF2-40B4-BE49-F238E27FC236}">
                <a16:creationId xmlns="" xmlns:a16="http://schemas.microsoft.com/office/drawing/2014/main" id="{97B47DD4-6699-4DED-ACC7-BD1C92611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711" y="121945"/>
            <a:ext cx="10515600" cy="919434"/>
          </a:xfrm>
        </p:spPr>
        <p:txBody>
          <a:bodyPr/>
          <a:lstStyle/>
          <a:p>
            <a:r>
              <a:rPr lang="en-US" b="1" dirty="0" smtClean="0"/>
              <a:t>Prior works</a:t>
            </a:r>
            <a:endParaRPr lang="en-US" b="1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5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13635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"/>
    </mc:Choice>
    <mc:Fallback xmlns="">
      <p:transition spd="slow" advTm="2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9" grpId="0"/>
      <p:bldP spid="10" grpId="0"/>
      <p:bldP spid="12" grpId="0"/>
      <p:bldP spid="13" grpId="0"/>
      <p:bldP spid="20" grpId="0"/>
      <p:bldP spid="23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508" y="78721"/>
            <a:ext cx="10515600" cy="1064841"/>
          </a:xfrm>
        </p:spPr>
        <p:txBody>
          <a:bodyPr/>
          <a:lstStyle/>
          <a:p>
            <a:r>
              <a:rPr lang="en-US" b="1" dirty="0"/>
              <a:t>Energy Procurement System</a:t>
            </a:r>
          </a:p>
        </p:txBody>
      </p:sp>
      <p:sp>
        <p:nvSpPr>
          <p:cNvPr id="4" name="Rounded Rectangle 6"/>
          <p:cNvSpPr/>
          <p:nvPr/>
        </p:nvSpPr>
        <p:spPr>
          <a:xfrm>
            <a:off x="2021340" y="2856346"/>
            <a:ext cx="2435701" cy="1327192"/>
          </a:xfrm>
          <a:prstGeom prst="roundRect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Energy Procurement (EP)</a:t>
            </a:r>
          </a:p>
        </p:txBody>
      </p:sp>
      <p:sp>
        <p:nvSpPr>
          <p:cNvPr id="5" name="Rounded Rectangle 7"/>
          <p:cNvSpPr/>
          <p:nvPr/>
        </p:nvSpPr>
        <p:spPr>
          <a:xfrm>
            <a:off x="6374006" y="2921155"/>
            <a:ext cx="2598449" cy="1257807"/>
          </a:xfrm>
          <a:prstGeom prst="roundRect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Geographical Load Balancing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(GLB)</a:t>
            </a:r>
          </a:p>
        </p:txBody>
      </p:sp>
      <p:sp>
        <p:nvSpPr>
          <p:cNvPr id="6" name="Rounded Rectangle 8"/>
          <p:cNvSpPr/>
          <p:nvPr/>
        </p:nvSpPr>
        <p:spPr>
          <a:xfrm>
            <a:off x="2141282" y="4965700"/>
            <a:ext cx="2224349" cy="46933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Long-term markets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632214" y="4936375"/>
            <a:ext cx="2167704" cy="469338"/>
          </a:xfrm>
          <a:prstGeom prst="roundRect">
            <a:avLst/>
          </a:prstGeom>
          <a:noFill/>
          <a:ln w="28575">
            <a:solidFill>
              <a:schemeClr val="tx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Real-time markets</a:t>
            </a:r>
          </a:p>
        </p:txBody>
      </p:sp>
      <p:sp>
        <p:nvSpPr>
          <p:cNvPr id="9" name="Rectangle 8"/>
          <p:cNvSpPr/>
          <p:nvPr/>
        </p:nvSpPr>
        <p:spPr>
          <a:xfrm>
            <a:off x="8997832" y="3609901"/>
            <a:ext cx="139584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Load balancing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22999" y="4225438"/>
            <a:ext cx="184006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Long-term procurement</a:t>
            </a:r>
            <a:endParaRPr lang="en-US" sz="2000" b="1" dirty="0">
              <a:solidFill>
                <a:srgbClr val="FF0000"/>
              </a:solidFill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223000" y="4250654"/>
            <a:ext cx="1" cy="59874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4809524" y="3201125"/>
            <a:ext cx="160800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Long-term</a:t>
            </a:r>
          </a:p>
          <a:p>
            <a:r>
              <a:rPr lang="en-US" sz="2000" dirty="0" smtClean="0"/>
              <a:t>procurement</a:t>
            </a:r>
            <a:endParaRPr lang="en-US" sz="2000" dirty="0"/>
          </a:p>
        </p:txBody>
      </p:sp>
      <p:cxnSp>
        <p:nvCxnSpPr>
          <p:cNvPr id="13" name="Straight Arrow Connector 12"/>
          <p:cNvCxnSpPr>
            <a:endCxn id="5" idx="1"/>
          </p:cNvCxnSpPr>
          <p:nvPr/>
        </p:nvCxnSpPr>
        <p:spPr>
          <a:xfrm>
            <a:off x="4521205" y="3541224"/>
            <a:ext cx="1852801" cy="883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7673227" y="4215971"/>
            <a:ext cx="157834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 smtClean="0">
                <a:solidFill>
                  <a:schemeClr val="accent5"/>
                </a:solidFill>
              </a:rPr>
              <a:t>Real-time procurement</a:t>
            </a:r>
            <a:endParaRPr lang="en-US" sz="2000" b="1" dirty="0">
              <a:solidFill>
                <a:schemeClr val="accent5"/>
              </a:solidFill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7673228" y="4239004"/>
            <a:ext cx="1" cy="61039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8972455" y="3550059"/>
            <a:ext cx="1227317" cy="102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896599" y="5918994"/>
            <a:ext cx="8942906" cy="27371"/>
          </a:xfrm>
          <a:prstGeom prst="straightConnector1">
            <a:avLst/>
          </a:prstGeom>
          <a:ln>
            <a:solidFill>
              <a:schemeClr val="tx1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10117106" y="5946364"/>
            <a:ext cx="84670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Time </a:t>
            </a:r>
            <a:r>
              <a:rPr lang="en-US" sz="2000" i="1" dirty="0"/>
              <a:t>t</a:t>
            </a:r>
          </a:p>
        </p:txBody>
      </p:sp>
      <p:sp>
        <p:nvSpPr>
          <p:cNvPr id="19" name="Rectangle 18"/>
          <p:cNvSpPr/>
          <p:nvPr/>
        </p:nvSpPr>
        <p:spPr>
          <a:xfrm>
            <a:off x="2846134" y="5518884"/>
            <a:ext cx="81464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t = -T</a:t>
            </a:r>
            <a:r>
              <a:rPr lang="en-US" sz="2000" i="1" baseline="-25000" dirty="0"/>
              <a:t>l</a:t>
            </a:r>
            <a:r>
              <a:rPr lang="en-US" sz="2000" i="1" dirty="0"/>
              <a:t> </a:t>
            </a:r>
          </a:p>
        </p:txBody>
      </p:sp>
      <p:sp>
        <p:nvSpPr>
          <p:cNvPr id="20" name="Rectangle 19"/>
          <p:cNvSpPr/>
          <p:nvPr/>
        </p:nvSpPr>
        <p:spPr>
          <a:xfrm>
            <a:off x="7423033" y="5495070"/>
            <a:ext cx="70243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/>
              <a:t>t = 0 </a:t>
            </a:r>
          </a:p>
        </p:txBody>
      </p:sp>
      <p:sp>
        <p:nvSpPr>
          <p:cNvPr id="21" name="4-Point Star 76"/>
          <p:cNvSpPr/>
          <p:nvPr/>
        </p:nvSpPr>
        <p:spPr>
          <a:xfrm>
            <a:off x="3142037" y="5863651"/>
            <a:ext cx="180975" cy="13913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2" name="4-Point Star 77"/>
          <p:cNvSpPr/>
          <p:nvPr/>
        </p:nvSpPr>
        <p:spPr>
          <a:xfrm>
            <a:off x="7625579" y="5857109"/>
            <a:ext cx="180975" cy="139138"/>
          </a:xfrm>
          <a:prstGeom prst="star4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000"/>
          </a:p>
        </p:txBody>
      </p:sp>
      <p:sp>
        <p:nvSpPr>
          <p:cNvPr id="23" name="Rectangle 22"/>
          <p:cNvSpPr/>
          <p:nvPr/>
        </p:nvSpPr>
        <p:spPr>
          <a:xfrm>
            <a:off x="7681613" y="1803859"/>
            <a:ext cx="21269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workload demand</a:t>
            </a:r>
          </a:p>
        </p:txBody>
      </p:sp>
      <p:sp>
        <p:nvSpPr>
          <p:cNvPr id="24" name="Rounded Rectangle 27"/>
          <p:cNvSpPr/>
          <p:nvPr/>
        </p:nvSpPr>
        <p:spPr>
          <a:xfrm>
            <a:off x="1661642" y="1547443"/>
            <a:ext cx="3183628" cy="509754"/>
          </a:xfrm>
          <a:prstGeom prst="roundRect">
            <a:avLst/>
          </a:prstGeom>
          <a:solidFill>
            <a:srgbClr val="00B050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bg1"/>
                </a:solidFill>
              </a:rPr>
              <a:t>Long-term Forecaster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811558" y="2115270"/>
            <a:ext cx="142096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Forecasted</a:t>
            </a:r>
          </a:p>
          <a:p>
            <a:r>
              <a:rPr lang="en-US" sz="2000" dirty="0"/>
              <a:t>Information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3239190" y="2103003"/>
            <a:ext cx="3912" cy="70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643247" y="2177679"/>
            <a:ext cx="3912" cy="7064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="" xmlns:a16="http://schemas.microsoft.com/office/drawing/2014/main" id="{E3E960E6-2FD8-458D-8333-66ED8CE7817F}"/>
              </a:ext>
            </a:extLst>
          </p:cNvPr>
          <p:cNvSpPr/>
          <p:nvPr/>
        </p:nvSpPr>
        <p:spPr>
          <a:xfrm>
            <a:off x="6240879" y="1813799"/>
            <a:ext cx="14364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smtClean="0"/>
              <a:t>Renewables</a:t>
            </a:r>
            <a:endParaRPr lang="en-US" sz="20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6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51039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"/>
    </mc:Choice>
    <mc:Fallback xmlns="">
      <p:transition spd="slow" advTm="18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9" grpId="0"/>
      <p:bldP spid="12" grpId="0"/>
      <p:bldP spid="14" grpId="0"/>
      <p:bldP spid="23" grpId="0"/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60400" y="418263"/>
            <a:ext cx="10693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Optimize procurement in </a:t>
            </a:r>
            <a:r>
              <a:rPr lang="en-US" sz="4000" smtClean="0"/>
              <a:t>long-term markets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132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Challenges</a:t>
            </a:r>
            <a:r>
              <a:rPr lang="en-US" sz="4000" dirty="0" smtClean="0"/>
              <a:t>: Deal with multiple sources of uncertainty</a:t>
            </a:r>
            <a:endParaRPr lang="en-US" sz="4000" dirty="0"/>
          </a:p>
        </p:txBody>
      </p:sp>
      <p:sp>
        <p:nvSpPr>
          <p:cNvPr id="9" name="Rectangle 8"/>
          <p:cNvSpPr/>
          <p:nvPr/>
        </p:nvSpPr>
        <p:spPr>
          <a:xfrm>
            <a:off x="5891164" y="3029055"/>
            <a:ext cx="3324554" cy="243299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A9769A5D-1827-4977-A794-515FAA28F7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0382" y="3109587"/>
            <a:ext cx="3265335" cy="2178970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7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60400" y="2834338"/>
            <a:ext cx="25310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rgbClr val="00B050"/>
                </a:solidFill>
              </a:rPr>
              <a:t>Prediction</a:t>
            </a:r>
            <a:endParaRPr lang="en-US" sz="3200" dirty="0">
              <a:solidFill>
                <a:srgbClr val="00B05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118952" y="3831614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Modeling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925917" y="4828890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Algorithms</a:t>
            </a:r>
            <a:endParaRPr lang="en-US" sz="3200" dirty="0">
              <a:solidFill>
                <a:srgbClr val="92D05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384469" y="5771575"/>
            <a:ext cx="25310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92D050"/>
                </a:solidFill>
              </a:rPr>
              <a:t>Evaluation</a:t>
            </a:r>
            <a:endParaRPr lang="en-US" sz="3200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8130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171"/>
    </mc:Choice>
    <mc:Fallback xmlns="">
      <p:transition advTm="17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="" xmlns:a16="http://schemas.microsoft.com/office/drawing/2014/main" id="{F67D0DFA-3642-415C-8949-2521A70C9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80" y="130872"/>
            <a:ext cx="10515600" cy="1325563"/>
          </a:xfrm>
        </p:spPr>
        <p:txBody>
          <a:bodyPr>
            <a:normAutofit/>
          </a:bodyPr>
          <a:lstStyle/>
          <a:p>
            <a:r>
              <a:rPr lang="en-US" sz="4000" b="1" dirty="0" smtClean="0"/>
              <a:t>Long-term forecast</a:t>
            </a:r>
            <a:endParaRPr lang="en-US" sz="4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3181837" y="1642869"/>
            <a:ext cx="35947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2"/>
                </a:solidFill>
              </a:rPr>
              <a:t>AR (Autoregressive model)</a:t>
            </a:r>
            <a:endParaRPr lang="en-US" sz="2400" b="1" dirty="0">
              <a:solidFill>
                <a:schemeClr val="accent2"/>
              </a:solidFill>
            </a:endParaRPr>
          </a:p>
          <a:p>
            <a:r>
              <a:rPr lang="en-US" sz="2400" dirty="0"/>
              <a:t>      </a:t>
            </a:r>
            <a:r>
              <a:rPr lang="en-US" sz="2400" dirty="0" smtClean="0"/>
              <a:t>captures </a:t>
            </a:r>
            <a:r>
              <a:rPr lang="en-US" sz="2400" b="1" dirty="0" smtClean="0"/>
              <a:t>daily pattern</a:t>
            </a:r>
            <a:endParaRPr lang="en-US" sz="2400" dirty="0" smtClean="0"/>
          </a:p>
          <a:p>
            <a:r>
              <a:rPr lang="en-US" sz="2400" dirty="0"/>
              <a:t> </a:t>
            </a:r>
            <a:r>
              <a:rPr lang="en-US" sz="2400" dirty="0" smtClean="0"/>
              <a:t>     input: historical data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81837" y="3212529"/>
            <a:ext cx="41417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accent5"/>
                </a:solidFill>
              </a:rPr>
              <a:t>SVM (Support Vector Machine)</a:t>
            </a:r>
            <a:endParaRPr lang="en-US" sz="2400" b="1" dirty="0">
              <a:solidFill>
                <a:schemeClr val="accent5"/>
              </a:solidFill>
            </a:endParaRPr>
          </a:p>
          <a:p>
            <a:r>
              <a:rPr lang="en-US" sz="2400" dirty="0"/>
              <a:t>      </a:t>
            </a:r>
            <a:r>
              <a:rPr lang="en-US" sz="2400" dirty="0" smtClean="0"/>
              <a:t>captures seasonality of data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input: hour, day, month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181837" y="4782189"/>
            <a:ext cx="78103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L-AVG (Long-term Average) </a:t>
            </a:r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 a baseline</a:t>
            </a:r>
            <a:endParaRPr lang="en-US" sz="2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smtClean="0"/>
              <a:t>      assumes data have long-term cycles</a:t>
            </a:r>
          </a:p>
          <a:p>
            <a:r>
              <a:rPr lang="en-US" sz="2400" dirty="0"/>
              <a:t> </a:t>
            </a:r>
            <a:r>
              <a:rPr lang="en-US" sz="2400" dirty="0" smtClean="0"/>
              <a:t>     i.e., average of 30 days at the same time of previous years</a:t>
            </a:r>
            <a:endParaRPr lang="en-US" sz="2400" dirty="0"/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11" y="1640603"/>
            <a:ext cx="337355" cy="3861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3175" y="3212529"/>
            <a:ext cx="337355" cy="3861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20154C96-698D-4880-9C2A-C7E09D5CB1E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6510" y="4782189"/>
            <a:ext cx="337355" cy="386100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8</a:t>
            </a:fld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5449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75"/>
    </mc:Choice>
    <mc:Fallback xmlns="">
      <p:transition spd="slow" advTm="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F67D0DFA-3642-415C-8949-2521A70C9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 smtClean="0"/>
              <a:t>Heterogonous </a:t>
            </a:r>
            <a:r>
              <a:rPr lang="en-US" sz="4000" b="1" dirty="0"/>
              <a:t>prediction </a:t>
            </a:r>
            <a:r>
              <a:rPr lang="en-US" sz="4000" b="1" dirty="0" smtClean="0"/>
              <a:t>errors based on location</a:t>
            </a:r>
            <a:endParaRPr lang="en-US" sz="4000" b="1" dirty="0"/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1818997D-7333-4625-8E87-C796511AC81A}"/>
              </a:ext>
            </a:extLst>
          </p:cNvPr>
          <p:cNvSpPr/>
          <p:nvPr/>
        </p:nvSpPr>
        <p:spPr>
          <a:xfrm>
            <a:off x="1076325" y="4894659"/>
            <a:ext cx="2522328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Wind generation </a:t>
            </a:r>
          </a:p>
          <a:p>
            <a:r>
              <a:rPr lang="en-US" sz="2200" dirty="0"/>
              <a:t>(30-day ahead)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893AFB3A-7DC7-4C14-8165-09BC0A45C8F3}"/>
              </a:ext>
            </a:extLst>
          </p:cNvPr>
          <p:cNvSpPr/>
          <p:nvPr/>
        </p:nvSpPr>
        <p:spPr>
          <a:xfrm>
            <a:off x="5114925" y="4894659"/>
            <a:ext cx="242410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Electricity prices </a:t>
            </a:r>
          </a:p>
          <a:p>
            <a:r>
              <a:rPr lang="en-US" sz="2200" dirty="0"/>
              <a:t>(30-day ahead)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9D58E511-3BFF-4943-ADE4-2D968952CBDA}"/>
              </a:ext>
            </a:extLst>
          </p:cNvPr>
          <p:cNvSpPr/>
          <p:nvPr/>
        </p:nvSpPr>
        <p:spPr>
          <a:xfrm>
            <a:off x="9266035" y="4865509"/>
            <a:ext cx="193536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/>
              <a:t>workload</a:t>
            </a:r>
            <a:r>
              <a:rPr lang="en-US" sz="2200" dirty="0"/>
              <a:t> </a:t>
            </a:r>
          </a:p>
          <a:p>
            <a:r>
              <a:rPr lang="en-US" sz="2200" dirty="0"/>
              <a:t>(1-day ahead)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31BA27FB-38D1-4052-AB13-82ACADE6F7C9}"/>
              </a:ext>
            </a:extLst>
          </p:cNvPr>
          <p:cNvSpPr/>
          <p:nvPr/>
        </p:nvSpPr>
        <p:spPr>
          <a:xfrm>
            <a:off x="1260172" y="1507946"/>
            <a:ext cx="18777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AR</a:t>
            </a:r>
            <a:endParaRPr lang="en-US" i="1" dirty="0"/>
          </a:p>
        </p:txBody>
      </p:sp>
      <p:graphicFrame>
        <p:nvGraphicFramePr>
          <p:cNvPr id="5" name="Chart 4">
            <a:extLst>
              <a:ext uri="{FF2B5EF4-FFF2-40B4-BE49-F238E27FC236}">
                <a16:creationId xmlns="" xmlns:a16="http://schemas.microsoft.com/office/drawing/2014/main" id="{353C2122-BF86-49FA-9D5E-82F6A37420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82466456"/>
              </p:ext>
            </p:extLst>
          </p:nvPr>
        </p:nvGraphicFramePr>
        <p:xfrm>
          <a:off x="414753" y="2034719"/>
          <a:ext cx="3156645" cy="283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="" xmlns:a16="http://schemas.microsoft.com/office/drawing/2014/main" id="{EEB8A00C-8164-4D0D-B829-FA58F609DC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72693894"/>
              </p:ext>
            </p:extLst>
          </p:nvPr>
        </p:nvGraphicFramePr>
        <p:xfrm>
          <a:off x="4240710" y="2036291"/>
          <a:ext cx="3156645" cy="283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6" name="Chart 15">
            <a:extLst>
              <a:ext uri="{FF2B5EF4-FFF2-40B4-BE49-F238E27FC236}">
                <a16:creationId xmlns="" xmlns:a16="http://schemas.microsoft.com/office/drawing/2014/main" id="{612A148D-21A9-4D30-BB77-5CA279CE6CD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09029791"/>
              </p:ext>
            </p:extLst>
          </p:nvPr>
        </p:nvGraphicFramePr>
        <p:xfrm>
          <a:off x="8310072" y="2063869"/>
          <a:ext cx="3156645" cy="28307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553E92BF-DB8A-4241-A1FC-B9B93C8513A8}"/>
              </a:ext>
            </a:extLst>
          </p:cNvPr>
          <p:cNvSpPr/>
          <p:nvPr/>
        </p:nvSpPr>
        <p:spPr>
          <a:xfrm>
            <a:off x="725697" y="1590675"/>
            <a:ext cx="350628" cy="190500"/>
          </a:xfrm>
          <a:prstGeom prst="rect">
            <a:avLst/>
          </a:prstGeom>
          <a:solidFill>
            <a:srgbClr val="ED7D3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2397D69C-0B4E-4727-A23C-6CF760631775}"/>
              </a:ext>
            </a:extLst>
          </p:cNvPr>
          <p:cNvSpPr/>
          <p:nvPr/>
        </p:nvSpPr>
        <p:spPr>
          <a:xfrm>
            <a:off x="2182470" y="1590675"/>
            <a:ext cx="350628" cy="190500"/>
          </a:xfrm>
          <a:prstGeom prst="rect">
            <a:avLst/>
          </a:prstGeom>
          <a:solidFill>
            <a:srgbClr val="167B8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456DB04-2E75-4247-9327-EB3BE9008C72}"/>
              </a:ext>
            </a:extLst>
          </p:cNvPr>
          <p:cNvSpPr/>
          <p:nvPr/>
        </p:nvSpPr>
        <p:spPr>
          <a:xfrm>
            <a:off x="3758363" y="1601371"/>
            <a:ext cx="350628" cy="190500"/>
          </a:xfrm>
          <a:prstGeom prst="rect">
            <a:avLst/>
          </a:prstGeom>
          <a:solidFill>
            <a:srgbClr val="A5A5A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14753" y="6150819"/>
            <a:ext cx="501092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 smtClean="0"/>
              <a:t>We use AR for the other results in this talk</a:t>
            </a:r>
            <a:endParaRPr lang="en-US" sz="2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B0D114-530C-401B-8B5D-7244BD1AE38C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716944" y="1519811"/>
            <a:ext cx="679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/>
              <a:t>SVM</a:t>
            </a:r>
            <a:r>
              <a:rPr lang="en-US" i="1"/>
              <a:t> </a:t>
            </a:r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4273179" y="1506835"/>
            <a:ext cx="7567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i="1" dirty="0"/>
              <a:t>L-AVG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64386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3"/>
    </mc:Choice>
    <mc:Fallback xmlns="">
      <p:transition spd="slow" advTm="133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|0|0|0|0|0|0|0|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3|17|23.4|1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6|7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|0|0|0|0|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0.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3|0.3|0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8811</TotalTime>
  <Words>2136</Words>
  <Application>Microsoft Macintosh PowerPoint</Application>
  <PresentationFormat>Widescreen</PresentationFormat>
  <Paragraphs>431</Paragraphs>
  <Slides>29</Slides>
  <Notes>27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Bauhaus 93</vt:lpstr>
      <vt:lpstr>Calibri</vt:lpstr>
      <vt:lpstr>Calibri Light</vt:lpstr>
      <vt:lpstr>Cambria Math</vt:lpstr>
      <vt:lpstr>Lucida Grande</vt:lpstr>
      <vt:lpstr>Mangal</vt:lpstr>
      <vt:lpstr>Wingdings</vt:lpstr>
      <vt:lpstr>Arial</vt:lpstr>
      <vt:lpstr>Office Theme</vt:lpstr>
      <vt:lpstr>Optimal Energy Procurement for Geo-distributed Data Centers in Multi-timescale Markets</vt:lpstr>
      <vt:lpstr>Geographical Load Balancing (GLB)</vt:lpstr>
      <vt:lpstr>Energy procurement in multi-timescale markets</vt:lpstr>
      <vt:lpstr>Challenges raise on the energy procurement problem</vt:lpstr>
      <vt:lpstr>Prior works</vt:lpstr>
      <vt:lpstr>Energy Procurement System</vt:lpstr>
      <vt:lpstr>PowerPoint Presentation</vt:lpstr>
      <vt:lpstr>Long-term forecast</vt:lpstr>
      <vt:lpstr>Heterogonous prediction errors based on location</vt:lpstr>
      <vt:lpstr>Error distributions are not Normal</vt:lpstr>
      <vt:lpstr>PowerPoint Presentation</vt:lpstr>
      <vt:lpstr>Model: GLB in Multi-timescale Markets</vt:lpstr>
      <vt:lpstr>PowerPoint Presentation</vt:lpstr>
      <vt:lpstr>PowerPoint Presentation</vt:lpstr>
      <vt:lpstr>PowerPoint Presentation</vt:lpstr>
      <vt:lpstr>PowerPoint Presentation</vt:lpstr>
      <vt:lpstr>Prediction based Algorithm (PA)</vt:lpstr>
      <vt:lpstr>Stochastic Gradient based Algorithm (SGA)</vt:lpstr>
      <vt:lpstr>PowerPoint Presentation</vt:lpstr>
      <vt:lpstr>Evaluation Setup</vt:lpstr>
      <vt:lpstr>SGA quickly converges</vt:lpstr>
      <vt:lpstr>How much do PA &amp; SGA improve?</vt:lpstr>
      <vt:lpstr>Why does PA work well?</vt:lpstr>
      <vt:lpstr>Sensitivity analysis</vt:lpstr>
      <vt:lpstr>PowerPoint Presentation</vt:lpstr>
      <vt:lpstr>PowerPoint Presentation</vt:lpstr>
      <vt:lpstr>PowerPoint Presentation</vt:lpstr>
      <vt:lpstr>PowerPoint Presentation</vt:lpstr>
      <vt:lpstr>Weak correlation on long distances</vt:lpstr>
    </vt:vector>
  </TitlesOfParts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Nhat Tan Le</dc:creator>
  <cp:lastModifiedBy>Nhat Tan Le</cp:lastModifiedBy>
  <cp:revision>2531</cp:revision>
  <cp:lastPrinted>2017-11-15T22:07:26Z</cp:lastPrinted>
  <dcterms:created xsi:type="dcterms:W3CDTF">2015-10-14T15:25:43Z</dcterms:created>
  <dcterms:modified xsi:type="dcterms:W3CDTF">2017-11-16T14:47:38Z</dcterms:modified>
</cp:coreProperties>
</file>